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313" r:id="rId3"/>
    <p:sldId id="314" r:id="rId4"/>
    <p:sldId id="316" r:id="rId5"/>
    <p:sldId id="317" r:id="rId6"/>
    <p:sldId id="318" r:id="rId7"/>
    <p:sldId id="319" r:id="rId8"/>
    <p:sldId id="320" r:id="rId9"/>
    <p:sldId id="321" r:id="rId10"/>
    <p:sldId id="417" r:id="rId11"/>
    <p:sldId id="315" r:id="rId12"/>
    <p:sldId id="418" r:id="rId13"/>
    <p:sldId id="420" r:id="rId14"/>
    <p:sldId id="419" r:id="rId15"/>
    <p:sldId id="421" r:id="rId16"/>
    <p:sldId id="277" r:id="rId17"/>
    <p:sldId id="306" r:id="rId18"/>
    <p:sldId id="308" r:id="rId19"/>
    <p:sldId id="307" r:id="rId20"/>
    <p:sldId id="278" r:id="rId21"/>
    <p:sldId id="282" r:id="rId22"/>
    <p:sldId id="276" r:id="rId23"/>
    <p:sldId id="283" r:id="rId24"/>
    <p:sldId id="309" r:id="rId25"/>
    <p:sldId id="422" r:id="rId26"/>
    <p:sldId id="423" r:id="rId27"/>
    <p:sldId id="426" r:id="rId28"/>
    <p:sldId id="435" r:id="rId29"/>
    <p:sldId id="436" r:id="rId30"/>
    <p:sldId id="437" r:id="rId31"/>
    <p:sldId id="438" r:id="rId32"/>
    <p:sldId id="424" r:id="rId33"/>
    <p:sldId id="430" r:id="rId34"/>
    <p:sldId id="427" r:id="rId35"/>
    <p:sldId id="428" r:id="rId36"/>
    <p:sldId id="425" r:id="rId37"/>
    <p:sldId id="429" r:id="rId38"/>
    <p:sldId id="298" r:id="rId39"/>
    <p:sldId id="287" r:id="rId40"/>
    <p:sldId id="434" r:id="rId41"/>
    <p:sldId id="431" r:id="rId42"/>
    <p:sldId id="311" r:id="rId43"/>
    <p:sldId id="432" r:id="rId44"/>
    <p:sldId id="274" r:id="rId45"/>
    <p:sldId id="295" r:id="rId46"/>
    <p:sldId id="43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2"/>
    <p:restoredTop sz="77527"/>
  </p:normalViewPr>
  <p:slideViewPr>
    <p:cSldViewPr snapToGrid="0">
      <p:cViewPr>
        <p:scale>
          <a:sx n="162" d="100"/>
          <a:sy n="162" d="100"/>
        </p:scale>
        <p:origin x="165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5DE27-8048-E54A-B5D9-02914984B2C7}"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DF837-FFD0-B148-9DB5-4E257F2DA1EF}" type="slidenum">
              <a:rPr lang="en-US" smtClean="0"/>
              <a:t>‹#›</a:t>
            </a:fld>
            <a:endParaRPr lang="en-US"/>
          </a:p>
        </p:txBody>
      </p:sp>
    </p:spTree>
    <p:extLst>
      <p:ext uri="{BB962C8B-B14F-4D97-AF65-F5344CB8AC3E}">
        <p14:creationId xmlns:p14="http://schemas.microsoft.com/office/powerpoint/2010/main" val="258858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Mention annotation of feature tables. Maybe show example.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a:t>
            </a:fld>
            <a:endParaRPr lang="en-US"/>
          </a:p>
        </p:txBody>
      </p:sp>
    </p:spTree>
    <p:extLst>
      <p:ext uri="{BB962C8B-B14F-4D97-AF65-F5344CB8AC3E}">
        <p14:creationId xmlns:p14="http://schemas.microsoft.com/office/powerpoint/2010/main" val="3593335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DFEC3-8487-43E8-A154-7C12CBC1FFF2}" type="slidenum">
              <a:rPr lang="en-US" smtClean="0"/>
              <a:t>10</a:t>
            </a:fld>
            <a:endParaRPr lang="en-US"/>
          </a:p>
        </p:txBody>
      </p:sp>
    </p:spTree>
    <p:extLst>
      <p:ext uri="{BB962C8B-B14F-4D97-AF65-F5344CB8AC3E}">
        <p14:creationId xmlns:p14="http://schemas.microsoft.com/office/powerpoint/2010/main" val="90679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11</a:t>
            </a:fld>
            <a:endParaRPr lang="en-US"/>
          </a:p>
        </p:txBody>
      </p:sp>
    </p:spTree>
    <p:extLst>
      <p:ext uri="{BB962C8B-B14F-4D97-AF65-F5344CB8AC3E}">
        <p14:creationId xmlns:p14="http://schemas.microsoft.com/office/powerpoint/2010/main" val="261538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3D31-D5BD-5EE7-40F8-2EACAB94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DB02-E2BE-71ED-B4E8-95F2AF6E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2370E-2579-8C95-1F9A-1E3CEB134F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0A826-F5C4-6754-32C2-F09CD3F3DCB7}"/>
              </a:ext>
            </a:extLst>
          </p:cNvPr>
          <p:cNvSpPr>
            <a:spLocks noGrp="1"/>
          </p:cNvSpPr>
          <p:nvPr>
            <p:ph type="sldNum" sz="quarter" idx="5"/>
          </p:nvPr>
        </p:nvSpPr>
        <p:spPr/>
        <p:txBody>
          <a:bodyPr/>
          <a:lstStyle/>
          <a:p>
            <a:fld id="{2AEDF837-FFD0-B148-9DB5-4E257F2DA1EF}" type="slidenum">
              <a:rPr lang="en-US" smtClean="0"/>
              <a:t>13</a:t>
            </a:fld>
            <a:endParaRPr lang="en-US"/>
          </a:p>
        </p:txBody>
      </p:sp>
    </p:spTree>
    <p:extLst>
      <p:ext uri="{BB962C8B-B14F-4D97-AF65-F5344CB8AC3E}">
        <p14:creationId xmlns:p14="http://schemas.microsoft.com/office/powerpoint/2010/main" val="3766822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14</a:t>
            </a:fld>
            <a:endParaRPr lang="en-US"/>
          </a:p>
        </p:txBody>
      </p:sp>
    </p:spTree>
    <p:extLst>
      <p:ext uri="{BB962C8B-B14F-4D97-AF65-F5344CB8AC3E}">
        <p14:creationId xmlns:p14="http://schemas.microsoft.com/office/powerpoint/2010/main" val="3299941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C19E8-A4BB-26A3-4D66-F336B3AF2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4CE45-7F8D-3325-8E11-E2D2132C3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E37117-2A8B-0AA8-2E97-A83285649A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1699BF-F259-5667-0B82-CD727E1377DE}"/>
              </a:ext>
            </a:extLst>
          </p:cNvPr>
          <p:cNvSpPr>
            <a:spLocks noGrp="1"/>
          </p:cNvSpPr>
          <p:nvPr>
            <p:ph type="sldNum" sz="quarter" idx="5"/>
          </p:nvPr>
        </p:nvSpPr>
        <p:spPr/>
        <p:txBody>
          <a:bodyPr/>
          <a:lstStyle/>
          <a:p>
            <a:fld id="{2AEDF837-FFD0-B148-9DB5-4E257F2DA1EF}" type="slidenum">
              <a:rPr lang="en-US" smtClean="0"/>
              <a:t>15</a:t>
            </a:fld>
            <a:endParaRPr lang="en-US"/>
          </a:p>
        </p:txBody>
      </p:sp>
    </p:spTree>
    <p:extLst>
      <p:ext uri="{BB962C8B-B14F-4D97-AF65-F5344CB8AC3E}">
        <p14:creationId xmlns:p14="http://schemas.microsoft.com/office/powerpoint/2010/main" val="1886719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18</a:t>
            </a:fld>
            <a:endParaRPr lang="en-US"/>
          </a:p>
        </p:txBody>
      </p:sp>
    </p:spTree>
    <p:extLst>
      <p:ext uri="{BB962C8B-B14F-4D97-AF65-F5344CB8AC3E}">
        <p14:creationId xmlns:p14="http://schemas.microsoft.com/office/powerpoint/2010/main" val="85192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19</a:t>
            </a:fld>
            <a:endParaRPr lang="en-US"/>
          </a:p>
        </p:txBody>
      </p:sp>
    </p:spTree>
    <p:extLst>
      <p:ext uri="{BB962C8B-B14F-4D97-AF65-F5344CB8AC3E}">
        <p14:creationId xmlns:p14="http://schemas.microsoft.com/office/powerpoint/2010/main" val="3712802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20</a:t>
            </a:fld>
            <a:endParaRPr lang="en-US"/>
          </a:p>
        </p:txBody>
      </p:sp>
    </p:spTree>
    <p:extLst>
      <p:ext uri="{BB962C8B-B14F-4D97-AF65-F5344CB8AC3E}">
        <p14:creationId xmlns:p14="http://schemas.microsoft.com/office/powerpoint/2010/main" val="387589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in mass alignment not sole reason for poor performance. </a:t>
            </a:r>
          </a:p>
        </p:txBody>
      </p:sp>
      <p:sp>
        <p:nvSpPr>
          <p:cNvPr id="4" name="Slide Number Placeholder 3"/>
          <p:cNvSpPr>
            <a:spLocks noGrp="1"/>
          </p:cNvSpPr>
          <p:nvPr>
            <p:ph type="sldNum" sz="quarter" idx="5"/>
          </p:nvPr>
        </p:nvSpPr>
        <p:spPr/>
        <p:txBody>
          <a:bodyPr/>
          <a:lstStyle/>
          <a:p>
            <a:fld id="{2AEDF837-FFD0-B148-9DB5-4E257F2DA1EF}" type="slidenum">
              <a:rPr lang="en-US" smtClean="0"/>
              <a:t>21</a:t>
            </a:fld>
            <a:endParaRPr lang="en-US"/>
          </a:p>
        </p:txBody>
      </p:sp>
    </p:spTree>
    <p:extLst>
      <p:ext uri="{BB962C8B-B14F-4D97-AF65-F5344CB8AC3E}">
        <p14:creationId xmlns:p14="http://schemas.microsoft.com/office/powerpoint/2010/main" val="3565634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22</a:t>
            </a:fld>
            <a:endParaRPr lang="en-US"/>
          </a:p>
        </p:txBody>
      </p:sp>
    </p:spTree>
    <p:extLst>
      <p:ext uri="{BB962C8B-B14F-4D97-AF65-F5344CB8AC3E}">
        <p14:creationId xmlns:p14="http://schemas.microsoft.com/office/powerpoint/2010/main" val="87854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Metabolomics is the comprehensive measurement of biological chemical space. This includes the small molecules present in tissues and cells of organisms, many of which are endogenous metabolites while others are from the environment (i.e., the metabolome and exposome). In this figure, we see where metabolomics and </a:t>
            </a:r>
            <a:r>
              <a:rPr lang="en-US" dirty="0" err="1"/>
              <a:t>exposomics</a:t>
            </a:r>
            <a:r>
              <a:rPr lang="en-US" dirty="0"/>
              <a:t> fits in the central dogma of biology. Genes are expressed to yield transcripts, that are translated to yield proteins which in turn perform the chemical reactions that produce many of the metabolites observed in </a:t>
            </a:r>
            <a:r>
              <a:rPr lang="en-US" dirty="0" err="1"/>
              <a:t>oru</a:t>
            </a:r>
            <a:r>
              <a:rPr lang="en-US" dirty="0"/>
              <a:t> experiments. These metabolites also greatly impact the activity of the genome, transcriptome, and proteome.</a:t>
            </a:r>
          </a:p>
        </p:txBody>
      </p:sp>
      <p:sp>
        <p:nvSpPr>
          <p:cNvPr id="4" name="Slide Number Placeholder 3"/>
          <p:cNvSpPr>
            <a:spLocks noGrp="1"/>
          </p:cNvSpPr>
          <p:nvPr>
            <p:ph type="sldNum" sz="quarter" idx="5"/>
          </p:nvPr>
        </p:nvSpPr>
        <p:spPr/>
        <p:txBody>
          <a:bodyPr/>
          <a:lstStyle/>
          <a:p>
            <a:fld id="{2AEDF837-FFD0-B148-9DB5-4E257F2DA1EF}" type="slidenum">
              <a:rPr lang="en-US" smtClean="0"/>
              <a:t>2</a:t>
            </a:fld>
            <a:endParaRPr lang="en-US"/>
          </a:p>
        </p:txBody>
      </p:sp>
    </p:spTree>
    <p:extLst>
      <p:ext uri="{BB962C8B-B14F-4D97-AF65-F5344CB8AC3E}">
        <p14:creationId xmlns:p14="http://schemas.microsoft.com/office/powerpoint/2010/main" val="2317802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23</a:t>
            </a:fld>
            <a:endParaRPr lang="en-US"/>
          </a:p>
        </p:txBody>
      </p:sp>
    </p:spTree>
    <p:extLst>
      <p:ext uri="{BB962C8B-B14F-4D97-AF65-F5344CB8AC3E}">
        <p14:creationId xmlns:p14="http://schemas.microsoft.com/office/powerpoint/2010/main" val="1883451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24</a:t>
            </a:fld>
            <a:endParaRPr lang="en-US"/>
          </a:p>
        </p:txBody>
      </p:sp>
    </p:spTree>
    <p:extLst>
      <p:ext uri="{BB962C8B-B14F-4D97-AF65-F5344CB8AC3E}">
        <p14:creationId xmlns:p14="http://schemas.microsoft.com/office/powerpoint/2010/main" val="2677819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Asari</a:t>
            </a:r>
            <a:r>
              <a:rPr lang="en-US" dirty="0"/>
              <a:t> is not just feature detection, its pre-processing. </a:t>
            </a:r>
          </a:p>
        </p:txBody>
      </p:sp>
      <p:sp>
        <p:nvSpPr>
          <p:cNvPr id="4" name="Slide Number Placeholder 3"/>
          <p:cNvSpPr>
            <a:spLocks noGrp="1"/>
          </p:cNvSpPr>
          <p:nvPr>
            <p:ph type="sldNum" sz="quarter" idx="5"/>
          </p:nvPr>
        </p:nvSpPr>
        <p:spPr/>
        <p:txBody>
          <a:bodyPr/>
          <a:lstStyle/>
          <a:p>
            <a:fld id="{2AEDF837-FFD0-B148-9DB5-4E257F2DA1EF}" type="slidenum">
              <a:rPr lang="en-US" smtClean="0"/>
              <a:t>25</a:t>
            </a:fld>
            <a:endParaRPr lang="en-US"/>
          </a:p>
        </p:txBody>
      </p:sp>
    </p:spTree>
    <p:extLst>
      <p:ext uri="{BB962C8B-B14F-4D97-AF65-F5344CB8AC3E}">
        <p14:creationId xmlns:p14="http://schemas.microsoft.com/office/powerpoint/2010/main" val="1285540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26</a:t>
            </a:fld>
            <a:endParaRPr lang="en-US"/>
          </a:p>
        </p:txBody>
      </p:sp>
    </p:spTree>
    <p:extLst>
      <p:ext uri="{BB962C8B-B14F-4D97-AF65-F5344CB8AC3E}">
        <p14:creationId xmlns:p14="http://schemas.microsoft.com/office/powerpoint/2010/main" val="3410143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464F-3343-DEDD-97B0-D1E72251B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81741-AB25-DC22-C406-6FE0940BA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41271-1299-FAB5-1D4E-9F8C20F2B0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C66CE9-D692-A32F-9977-0B672DE2A37C}"/>
              </a:ext>
            </a:extLst>
          </p:cNvPr>
          <p:cNvSpPr>
            <a:spLocks noGrp="1"/>
          </p:cNvSpPr>
          <p:nvPr>
            <p:ph type="sldNum" sz="quarter" idx="5"/>
          </p:nvPr>
        </p:nvSpPr>
        <p:spPr/>
        <p:txBody>
          <a:bodyPr/>
          <a:lstStyle/>
          <a:p>
            <a:fld id="{2AEDF837-FFD0-B148-9DB5-4E257F2DA1EF}" type="slidenum">
              <a:rPr lang="en-US" smtClean="0"/>
              <a:t>27</a:t>
            </a:fld>
            <a:endParaRPr lang="en-US"/>
          </a:p>
        </p:txBody>
      </p:sp>
    </p:spTree>
    <p:extLst>
      <p:ext uri="{BB962C8B-B14F-4D97-AF65-F5344CB8AC3E}">
        <p14:creationId xmlns:p14="http://schemas.microsoft.com/office/powerpoint/2010/main" val="3508028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28</a:t>
            </a:fld>
            <a:endParaRPr lang="en-US"/>
          </a:p>
        </p:txBody>
      </p:sp>
    </p:spTree>
    <p:extLst>
      <p:ext uri="{BB962C8B-B14F-4D97-AF65-F5344CB8AC3E}">
        <p14:creationId xmlns:p14="http://schemas.microsoft.com/office/powerpoint/2010/main" val="4121826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67346-8F9F-30B1-208B-675BC40BE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A1F92-635A-1021-874F-7C0382F22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452CF-1ADB-E1D7-0FCD-CECE8D657E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5309EB-CAA7-32C1-AB43-A5E8BE9D6C49}"/>
              </a:ext>
            </a:extLst>
          </p:cNvPr>
          <p:cNvSpPr>
            <a:spLocks noGrp="1"/>
          </p:cNvSpPr>
          <p:nvPr>
            <p:ph type="sldNum" sz="quarter" idx="5"/>
          </p:nvPr>
        </p:nvSpPr>
        <p:spPr/>
        <p:txBody>
          <a:bodyPr/>
          <a:lstStyle/>
          <a:p>
            <a:fld id="{2AEDF837-FFD0-B148-9DB5-4E257F2DA1EF}" type="slidenum">
              <a:rPr lang="en-US" smtClean="0"/>
              <a:t>29</a:t>
            </a:fld>
            <a:endParaRPr lang="en-US"/>
          </a:p>
        </p:txBody>
      </p:sp>
    </p:spTree>
    <p:extLst>
      <p:ext uri="{BB962C8B-B14F-4D97-AF65-F5344CB8AC3E}">
        <p14:creationId xmlns:p14="http://schemas.microsoft.com/office/powerpoint/2010/main" val="137500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1DFE-6A6D-62DB-DE65-2D16822B6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5D290-C5F3-75B6-92D6-BE3FED01F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315009-19D8-1B7C-2B09-40F82714C5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CE771D-81F3-1DA6-99C8-6F605AAA3A5C}"/>
              </a:ext>
            </a:extLst>
          </p:cNvPr>
          <p:cNvSpPr>
            <a:spLocks noGrp="1"/>
          </p:cNvSpPr>
          <p:nvPr>
            <p:ph type="sldNum" sz="quarter" idx="5"/>
          </p:nvPr>
        </p:nvSpPr>
        <p:spPr/>
        <p:txBody>
          <a:bodyPr/>
          <a:lstStyle/>
          <a:p>
            <a:fld id="{2AEDF837-FFD0-B148-9DB5-4E257F2DA1EF}" type="slidenum">
              <a:rPr lang="en-US" smtClean="0"/>
              <a:t>30</a:t>
            </a:fld>
            <a:endParaRPr lang="en-US"/>
          </a:p>
        </p:txBody>
      </p:sp>
    </p:spTree>
    <p:extLst>
      <p:ext uri="{BB962C8B-B14F-4D97-AF65-F5344CB8AC3E}">
        <p14:creationId xmlns:p14="http://schemas.microsoft.com/office/powerpoint/2010/main" val="3454378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A5C5A-A312-8D1D-8DF1-D192776CA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6F33F-ABFF-FA4F-691C-2D6BA2E50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C63B9-5853-7591-3A9B-42EF151D56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5C9441-9CDF-8572-596B-3E8637539454}"/>
              </a:ext>
            </a:extLst>
          </p:cNvPr>
          <p:cNvSpPr>
            <a:spLocks noGrp="1"/>
          </p:cNvSpPr>
          <p:nvPr>
            <p:ph type="sldNum" sz="quarter" idx="5"/>
          </p:nvPr>
        </p:nvSpPr>
        <p:spPr/>
        <p:txBody>
          <a:bodyPr/>
          <a:lstStyle/>
          <a:p>
            <a:fld id="{2AEDF837-FFD0-B148-9DB5-4E257F2DA1EF}" type="slidenum">
              <a:rPr lang="en-US" smtClean="0"/>
              <a:t>31</a:t>
            </a:fld>
            <a:endParaRPr lang="en-US"/>
          </a:p>
        </p:txBody>
      </p:sp>
    </p:spTree>
    <p:extLst>
      <p:ext uri="{BB962C8B-B14F-4D97-AF65-F5344CB8AC3E}">
        <p14:creationId xmlns:p14="http://schemas.microsoft.com/office/powerpoint/2010/main" val="851608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searching all features against all entries.</a:t>
            </a:r>
          </a:p>
          <a:p>
            <a:endParaRPr lang="en-US" dirty="0"/>
          </a:p>
          <a:p>
            <a:r>
              <a:rPr lang="en-US" dirty="0" err="1"/>
              <a:t>Schmansky</a:t>
            </a: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32</a:t>
            </a:fld>
            <a:endParaRPr lang="en-US"/>
          </a:p>
        </p:txBody>
      </p:sp>
    </p:spTree>
    <p:extLst>
      <p:ext uri="{BB962C8B-B14F-4D97-AF65-F5344CB8AC3E}">
        <p14:creationId xmlns:p14="http://schemas.microsoft.com/office/powerpoint/2010/main" val="7030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24540-B480-B20E-F788-5B78EA80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432C-3D16-B00E-9B2F-FA8BCF86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01B4-F411-DDF5-314E-D16096B5FF4D}"/>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3C4BEC0-A8F1-3970-9164-67937F7B34C3}"/>
              </a:ext>
            </a:extLst>
          </p:cNvPr>
          <p:cNvSpPr>
            <a:spLocks noGrp="1"/>
          </p:cNvSpPr>
          <p:nvPr>
            <p:ph type="sldNum" sz="quarter" idx="5"/>
          </p:nvPr>
        </p:nvSpPr>
        <p:spPr/>
        <p:txBody>
          <a:bodyPr/>
          <a:lstStyle/>
          <a:p>
            <a:fld id="{2AEDF837-FFD0-B148-9DB5-4E257F2DA1EF}" type="slidenum">
              <a:rPr lang="en-US" smtClean="0"/>
              <a:t>3</a:t>
            </a:fld>
            <a:endParaRPr lang="en-US"/>
          </a:p>
        </p:txBody>
      </p:sp>
    </p:spTree>
    <p:extLst>
      <p:ext uri="{BB962C8B-B14F-4D97-AF65-F5344CB8AC3E}">
        <p14:creationId xmlns:p14="http://schemas.microsoft.com/office/powerpoint/2010/main" val="850272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p:cNvSpPr>
            <a:spLocks noGrp="1"/>
          </p:cNvSpPr>
          <p:nvPr>
            <p:ph type="sldNum" sz="quarter" idx="5"/>
          </p:nvPr>
        </p:nvSpPr>
        <p:spPr/>
        <p:txBody>
          <a:bodyPr/>
          <a:lstStyle/>
          <a:p>
            <a:fld id="{2AEDF837-FFD0-B148-9DB5-4E257F2DA1EF}" type="slidenum">
              <a:rPr lang="en-US" smtClean="0"/>
              <a:t>33</a:t>
            </a:fld>
            <a:endParaRPr lang="en-US"/>
          </a:p>
        </p:txBody>
      </p:sp>
    </p:spTree>
    <p:extLst>
      <p:ext uri="{BB962C8B-B14F-4D97-AF65-F5344CB8AC3E}">
        <p14:creationId xmlns:p14="http://schemas.microsoft.com/office/powerpoint/2010/main" val="2768130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34</a:t>
            </a:fld>
            <a:endParaRPr lang="en-US"/>
          </a:p>
        </p:txBody>
      </p:sp>
    </p:spTree>
    <p:extLst>
      <p:ext uri="{BB962C8B-B14F-4D97-AF65-F5344CB8AC3E}">
        <p14:creationId xmlns:p14="http://schemas.microsoft.com/office/powerpoint/2010/main" val="2401290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top, not repeat.,</a:t>
            </a:r>
          </a:p>
        </p:txBody>
      </p:sp>
      <p:sp>
        <p:nvSpPr>
          <p:cNvPr id="4" name="Slide Number Placeholder 3"/>
          <p:cNvSpPr>
            <a:spLocks noGrp="1"/>
          </p:cNvSpPr>
          <p:nvPr>
            <p:ph type="sldNum" sz="quarter" idx="5"/>
          </p:nvPr>
        </p:nvSpPr>
        <p:spPr/>
        <p:txBody>
          <a:bodyPr/>
          <a:lstStyle/>
          <a:p>
            <a:fld id="{2AEDF837-FFD0-B148-9DB5-4E257F2DA1EF}" type="slidenum">
              <a:rPr lang="en-US" smtClean="0"/>
              <a:t>35</a:t>
            </a:fld>
            <a:endParaRPr lang="en-US"/>
          </a:p>
        </p:txBody>
      </p:sp>
    </p:spTree>
    <p:extLst>
      <p:ext uri="{BB962C8B-B14F-4D97-AF65-F5344CB8AC3E}">
        <p14:creationId xmlns:p14="http://schemas.microsoft.com/office/powerpoint/2010/main" val="3356102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36</a:t>
            </a:fld>
            <a:endParaRPr lang="en-US"/>
          </a:p>
        </p:txBody>
      </p:sp>
    </p:spTree>
    <p:extLst>
      <p:ext uri="{BB962C8B-B14F-4D97-AF65-F5344CB8AC3E}">
        <p14:creationId xmlns:p14="http://schemas.microsoft.com/office/powerpoint/2010/main" val="3008277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37</a:t>
            </a:fld>
            <a:endParaRPr lang="en-US"/>
          </a:p>
        </p:txBody>
      </p:sp>
    </p:spTree>
    <p:extLst>
      <p:ext uri="{BB962C8B-B14F-4D97-AF65-F5344CB8AC3E}">
        <p14:creationId xmlns:p14="http://schemas.microsoft.com/office/powerpoint/2010/main" val="2309148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38</a:t>
            </a:fld>
            <a:endParaRPr lang="en-US"/>
          </a:p>
        </p:txBody>
      </p:sp>
    </p:spTree>
    <p:extLst>
      <p:ext uri="{BB962C8B-B14F-4D97-AF65-F5344CB8AC3E}">
        <p14:creationId xmlns:p14="http://schemas.microsoft.com/office/powerpoint/2010/main" val="870572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39</a:t>
            </a:fld>
            <a:endParaRPr lang="en-US"/>
          </a:p>
        </p:txBody>
      </p:sp>
    </p:spTree>
    <p:extLst>
      <p:ext uri="{BB962C8B-B14F-4D97-AF65-F5344CB8AC3E}">
        <p14:creationId xmlns:p14="http://schemas.microsoft.com/office/powerpoint/2010/main" val="2088359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05C2-D8FB-2B1D-E51A-81159409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DD3-44E1-E5F7-6053-696BCA4F6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EB36-7777-A559-0FF6-3855AFD1D1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53C6-31C2-AEF9-445A-DA920033E2CD}"/>
              </a:ext>
            </a:extLst>
          </p:cNvPr>
          <p:cNvSpPr>
            <a:spLocks noGrp="1"/>
          </p:cNvSpPr>
          <p:nvPr>
            <p:ph type="sldNum" sz="quarter" idx="5"/>
          </p:nvPr>
        </p:nvSpPr>
        <p:spPr/>
        <p:txBody>
          <a:bodyPr/>
          <a:lstStyle/>
          <a:p>
            <a:fld id="{2AEDF837-FFD0-B148-9DB5-4E257F2DA1EF}" type="slidenum">
              <a:rPr lang="en-US" smtClean="0"/>
              <a:t>40</a:t>
            </a:fld>
            <a:endParaRPr lang="en-US"/>
          </a:p>
        </p:txBody>
      </p:sp>
    </p:spTree>
    <p:extLst>
      <p:ext uri="{BB962C8B-B14F-4D97-AF65-F5344CB8AC3E}">
        <p14:creationId xmlns:p14="http://schemas.microsoft.com/office/powerpoint/2010/main" val="441133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24813d56a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24813d56a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Fix screen shot</a:t>
            </a:r>
            <a:endParaRPr dirty="0"/>
          </a:p>
        </p:txBody>
      </p:sp>
    </p:spTree>
    <p:extLst>
      <p:ext uri="{BB962C8B-B14F-4D97-AF65-F5344CB8AC3E}">
        <p14:creationId xmlns:p14="http://schemas.microsoft.com/office/powerpoint/2010/main" val="2055066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push new version to </a:t>
            </a:r>
            <a:r>
              <a:rPr lang="en-US" dirty="0" err="1"/>
              <a:t>pypi</a:t>
            </a:r>
            <a:r>
              <a:rPr lang="en-US" dirty="0"/>
              <a:t> with new name before conference.</a:t>
            </a:r>
          </a:p>
        </p:txBody>
      </p:sp>
      <p:sp>
        <p:nvSpPr>
          <p:cNvPr id="4" name="Slide Number Placeholder 3"/>
          <p:cNvSpPr>
            <a:spLocks noGrp="1"/>
          </p:cNvSpPr>
          <p:nvPr>
            <p:ph type="sldNum" sz="quarter" idx="5"/>
          </p:nvPr>
        </p:nvSpPr>
        <p:spPr/>
        <p:txBody>
          <a:bodyPr/>
          <a:lstStyle/>
          <a:p>
            <a:fld id="{2AEDF837-FFD0-B148-9DB5-4E257F2DA1EF}" type="slidenum">
              <a:rPr lang="en-US" smtClean="0"/>
              <a:t>42</a:t>
            </a:fld>
            <a:endParaRPr lang="en-US"/>
          </a:p>
        </p:txBody>
      </p:sp>
    </p:spTree>
    <p:extLst>
      <p:ext uri="{BB962C8B-B14F-4D97-AF65-F5344CB8AC3E}">
        <p14:creationId xmlns:p14="http://schemas.microsoft.com/office/powerpoint/2010/main" val="139789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2CF7-01D9-AE30-A702-9D1193C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C28F-4BDC-E43E-6CB6-FAAC9F692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44BE2-76E1-AAA6-4054-C774962859C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BE0E510-6633-F61D-8FE3-B020B7AFF030}"/>
              </a:ext>
            </a:extLst>
          </p:cNvPr>
          <p:cNvSpPr>
            <a:spLocks noGrp="1"/>
          </p:cNvSpPr>
          <p:nvPr>
            <p:ph type="sldNum" sz="quarter" idx="5"/>
          </p:nvPr>
        </p:nvSpPr>
        <p:spPr/>
        <p:txBody>
          <a:bodyPr/>
          <a:lstStyle/>
          <a:p>
            <a:fld id="{2AEDF837-FFD0-B148-9DB5-4E257F2DA1EF}" type="slidenum">
              <a:rPr lang="en-US" smtClean="0"/>
              <a:t>4</a:t>
            </a:fld>
            <a:endParaRPr lang="en-US"/>
          </a:p>
        </p:txBody>
      </p:sp>
    </p:spTree>
    <p:extLst>
      <p:ext uri="{BB962C8B-B14F-4D97-AF65-F5344CB8AC3E}">
        <p14:creationId xmlns:p14="http://schemas.microsoft.com/office/powerpoint/2010/main" val="2061172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43</a:t>
            </a:fld>
            <a:endParaRPr lang="en-US"/>
          </a:p>
        </p:txBody>
      </p:sp>
    </p:spTree>
    <p:extLst>
      <p:ext uri="{BB962C8B-B14F-4D97-AF65-F5344CB8AC3E}">
        <p14:creationId xmlns:p14="http://schemas.microsoft.com/office/powerpoint/2010/main" val="3359882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44</a:t>
            </a:fld>
            <a:endParaRPr lang="en-US"/>
          </a:p>
        </p:txBody>
      </p:sp>
    </p:spTree>
    <p:extLst>
      <p:ext uri="{BB962C8B-B14F-4D97-AF65-F5344CB8AC3E}">
        <p14:creationId xmlns:p14="http://schemas.microsoft.com/office/powerpoint/2010/main" val="380716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58329-D7BE-8C1A-FE94-24A76803D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80D39-71E3-655C-6FF8-C85511575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297DC-CCC1-2E46-7C10-1CC1E66C7D10}"/>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69A45E6-7BA9-842F-94A9-20ABC259658C}"/>
              </a:ext>
            </a:extLst>
          </p:cNvPr>
          <p:cNvSpPr>
            <a:spLocks noGrp="1"/>
          </p:cNvSpPr>
          <p:nvPr>
            <p:ph type="sldNum" sz="quarter" idx="5"/>
          </p:nvPr>
        </p:nvSpPr>
        <p:spPr/>
        <p:txBody>
          <a:bodyPr/>
          <a:lstStyle/>
          <a:p>
            <a:fld id="{2AEDF837-FFD0-B148-9DB5-4E257F2DA1EF}" type="slidenum">
              <a:rPr lang="en-US" smtClean="0"/>
              <a:t>5</a:t>
            </a:fld>
            <a:endParaRPr lang="en-US"/>
          </a:p>
        </p:txBody>
      </p:sp>
    </p:spTree>
    <p:extLst>
      <p:ext uri="{BB962C8B-B14F-4D97-AF65-F5344CB8AC3E}">
        <p14:creationId xmlns:p14="http://schemas.microsoft.com/office/powerpoint/2010/main" val="408537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BA5B4-459D-23F4-34BA-A46388DD6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C2669-0169-B4D5-771D-2A4A20789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E79B4-85C1-2741-64A0-B73DF8AA23BF}"/>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F2D753A4-57BA-811C-99AC-4E380FA85F30}"/>
              </a:ext>
            </a:extLst>
          </p:cNvPr>
          <p:cNvSpPr>
            <a:spLocks noGrp="1"/>
          </p:cNvSpPr>
          <p:nvPr>
            <p:ph type="sldNum" sz="quarter" idx="5"/>
          </p:nvPr>
        </p:nvSpPr>
        <p:spPr/>
        <p:txBody>
          <a:bodyPr/>
          <a:lstStyle/>
          <a:p>
            <a:fld id="{2AEDF837-FFD0-B148-9DB5-4E257F2DA1EF}" type="slidenum">
              <a:rPr lang="en-US" smtClean="0"/>
              <a:t>6</a:t>
            </a:fld>
            <a:endParaRPr lang="en-US"/>
          </a:p>
        </p:txBody>
      </p:sp>
    </p:spTree>
    <p:extLst>
      <p:ext uri="{BB962C8B-B14F-4D97-AF65-F5344CB8AC3E}">
        <p14:creationId xmlns:p14="http://schemas.microsoft.com/office/powerpoint/2010/main" val="1338581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C6AD-BD58-0DFF-2502-35295B50C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00363B-D9AA-6E45-32BE-1CBF87463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94DA3-7E16-182C-AE1F-2AFAA8BE8FB6}"/>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2AEE2ADB-CD7E-8935-0105-E3EE13071D8A}"/>
              </a:ext>
            </a:extLst>
          </p:cNvPr>
          <p:cNvSpPr>
            <a:spLocks noGrp="1"/>
          </p:cNvSpPr>
          <p:nvPr>
            <p:ph type="sldNum" sz="quarter" idx="5"/>
          </p:nvPr>
        </p:nvSpPr>
        <p:spPr/>
        <p:txBody>
          <a:bodyPr/>
          <a:lstStyle/>
          <a:p>
            <a:fld id="{2AEDF837-FFD0-B148-9DB5-4E257F2DA1EF}" type="slidenum">
              <a:rPr lang="en-US" smtClean="0"/>
              <a:t>7</a:t>
            </a:fld>
            <a:endParaRPr lang="en-US"/>
          </a:p>
        </p:txBody>
      </p:sp>
    </p:spTree>
    <p:extLst>
      <p:ext uri="{BB962C8B-B14F-4D97-AF65-F5344CB8AC3E}">
        <p14:creationId xmlns:p14="http://schemas.microsoft.com/office/powerpoint/2010/main" val="399379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7A67-70A0-959F-2C42-BE139BFCA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103E-4CDF-D75D-9B02-A7E77A358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AC0A5-BCE8-A8A6-B270-BCC59DD22DB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6AC7DB2E-452D-1C94-41A9-D957D8179BBA}"/>
              </a:ext>
            </a:extLst>
          </p:cNvPr>
          <p:cNvSpPr>
            <a:spLocks noGrp="1"/>
          </p:cNvSpPr>
          <p:nvPr>
            <p:ph type="sldNum" sz="quarter" idx="5"/>
          </p:nvPr>
        </p:nvSpPr>
        <p:spPr/>
        <p:txBody>
          <a:bodyPr/>
          <a:lstStyle/>
          <a:p>
            <a:fld id="{2AEDF837-FFD0-B148-9DB5-4E257F2DA1EF}" type="slidenum">
              <a:rPr lang="en-US" smtClean="0"/>
              <a:t>8</a:t>
            </a:fld>
            <a:endParaRPr lang="en-US"/>
          </a:p>
        </p:txBody>
      </p:sp>
    </p:spTree>
    <p:extLst>
      <p:ext uri="{BB962C8B-B14F-4D97-AF65-F5344CB8AC3E}">
        <p14:creationId xmlns:p14="http://schemas.microsoft.com/office/powerpoint/2010/main" val="3184112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68F-0DB1-B947-20EA-3A702221C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F8A3-9329-F527-07C3-7D87D5C7A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EA6FF-D7EB-832B-6C69-E70A62ECA990}"/>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38B40114-98E1-15AB-5BB2-19FD87A52179}"/>
              </a:ext>
            </a:extLst>
          </p:cNvPr>
          <p:cNvSpPr>
            <a:spLocks noGrp="1"/>
          </p:cNvSpPr>
          <p:nvPr>
            <p:ph type="sldNum" sz="quarter" idx="5"/>
          </p:nvPr>
        </p:nvSpPr>
        <p:spPr/>
        <p:txBody>
          <a:bodyPr/>
          <a:lstStyle/>
          <a:p>
            <a:fld id="{2AEDF837-FFD0-B148-9DB5-4E257F2DA1EF}" type="slidenum">
              <a:rPr lang="en-US" smtClean="0"/>
              <a:t>9</a:t>
            </a:fld>
            <a:endParaRPr lang="en-US"/>
          </a:p>
        </p:txBody>
      </p:sp>
    </p:spTree>
    <p:extLst>
      <p:ext uri="{BB962C8B-B14F-4D97-AF65-F5344CB8AC3E}">
        <p14:creationId xmlns:p14="http://schemas.microsoft.com/office/powerpoint/2010/main" val="4226876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278C-7928-4D0A-1BC5-DD9FD8F6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1E153-2660-0FDB-C7BC-878E79B3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37130-0D15-15C3-8D99-97E557DDF654}"/>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79973A4D-3AB0-70EE-A93F-A7172FBA8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A8296-0B7A-D3A9-EB7B-56085E041976}"/>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37511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5D6E-6AD4-D8BF-6383-4C511CA48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66C7F-3FAD-EB86-17FE-F7C0B79C1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46226-FCDB-FC27-A88F-3897C8BE2C85}"/>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ABF086FB-E12E-6634-BD46-7CCE6D61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6E092-C9E0-F30F-41EA-50274AFF449F}"/>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8317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5DDC6-5B99-382F-EEA3-A2D362F0C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77EBF-EC11-02C9-F375-48DD4F48B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3D2B-6C5A-944C-64BB-3B1EC5155910}"/>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024E6FEA-4088-13A2-1AA2-17D616CBB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44BBB-E3AF-5EF3-1E5D-2F87CE37DF52}"/>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70721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822000" y="593367"/>
            <a:ext cx="109544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7" name="Google Shape;107;p3"/>
          <p:cNvSpPr txBox="1">
            <a:spLocks noGrp="1"/>
          </p:cNvSpPr>
          <p:nvPr>
            <p:ph type="body" idx="1"/>
          </p:nvPr>
        </p:nvSpPr>
        <p:spPr>
          <a:xfrm>
            <a:off x="822000" y="1536633"/>
            <a:ext cx="10954400" cy="4555200"/>
          </a:xfrm>
          <a:prstGeom prst="rect">
            <a:avLst/>
          </a:prstGeom>
        </p:spPr>
        <p:txBody>
          <a:bodyPr spcFirstLastPara="1" wrap="square" lIns="91425" tIns="91425" rIns="91425" bIns="91425" anchor="t" anchorCtr="0">
            <a:normAutofit/>
          </a:bodyPr>
          <a:lstStyle>
            <a:lvl1pPr marL="609585" lvl="0" indent="-474121">
              <a:spcBef>
                <a:spcPts val="0"/>
              </a:spcBef>
              <a:spcAft>
                <a:spcPts val="0"/>
              </a:spcAft>
              <a:buSzPts val="2000"/>
              <a:buChar char="●"/>
              <a:defRPr/>
            </a:lvl1pPr>
            <a:lvl2pPr marL="1219170" lvl="1" indent="-440256">
              <a:spcBef>
                <a:spcPts val="0"/>
              </a:spcBef>
              <a:spcAft>
                <a:spcPts val="0"/>
              </a:spcAft>
              <a:buSzPts val="1600"/>
              <a:buChar char="○"/>
              <a:defRPr/>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108" name="Google Shape;10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109" name="Google Shape;109;p3"/>
          <p:cNvSpPr/>
          <p:nvPr/>
        </p:nvSpPr>
        <p:spPr>
          <a:xfrm>
            <a:off x="-16733" y="-67"/>
            <a:ext cx="447887" cy="6854680"/>
          </a:xfrm>
          <a:custGeom>
            <a:avLst/>
            <a:gdLst/>
            <a:ahLst/>
            <a:cxnLst/>
            <a:rect l="l" t="t" r="r" b="b"/>
            <a:pathLst>
              <a:path w="335915" h="7560309" extrusionOk="0">
                <a:moveTo>
                  <a:pt x="335648" y="0"/>
                </a:moveTo>
                <a:lnTo>
                  <a:pt x="0" y="0"/>
                </a:lnTo>
                <a:lnTo>
                  <a:pt x="0" y="7559992"/>
                </a:lnTo>
                <a:lnTo>
                  <a:pt x="335648" y="7559992"/>
                </a:lnTo>
                <a:lnTo>
                  <a:pt x="335648" y="0"/>
                </a:lnTo>
                <a:close/>
              </a:path>
            </a:pathLst>
          </a:custGeom>
          <a:solidFill>
            <a:srgbClr val="03989E"/>
          </a:solidFill>
          <a:ln w="9525" cap="flat" cmpd="sng">
            <a:solidFill>
              <a:srgbClr val="03989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10" name="Google Shape;110;p3"/>
          <p:cNvGrpSpPr/>
          <p:nvPr/>
        </p:nvGrpSpPr>
        <p:grpSpPr>
          <a:xfrm>
            <a:off x="7819640" y="6213221"/>
            <a:ext cx="3587403" cy="524791"/>
            <a:chOff x="4485810" y="3663920"/>
            <a:chExt cx="3224921" cy="471764"/>
          </a:xfrm>
        </p:grpSpPr>
        <p:sp>
          <p:nvSpPr>
            <p:cNvPr id="111" name="Google Shape;111;p3"/>
            <p:cNvSpPr/>
            <p:nvPr/>
          </p:nvSpPr>
          <p:spPr>
            <a:xfrm>
              <a:off x="5227090" y="3910491"/>
              <a:ext cx="1735025" cy="5003"/>
            </a:xfrm>
            <a:custGeom>
              <a:avLst/>
              <a:gdLst/>
              <a:ahLst/>
              <a:cxnLst/>
              <a:rect l="l" t="t" r="r" b="b"/>
              <a:pathLst>
                <a:path w="1735025" h="5003" extrusionOk="0">
                  <a:moveTo>
                    <a:pt x="1735025" y="5004"/>
                  </a:moveTo>
                  <a:lnTo>
                    <a:pt x="0" y="5004"/>
                  </a:lnTo>
                  <a:lnTo>
                    <a:pt x="870352" y="0"/>
                  </a:lnTo>
                  <a:close/>
                </a:path>
              </a:pathLst>
            </a:custGeom>
            <a:solidFill>
              <a:srgbClr val="03989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12" name="Google Shape;112;p3"/>
            <p:cNvPicPr preferRelativeResize="0"/>
            <p:nvPr/>
          </p:nvPicPr>
          <p:blipFill rotWithShape="1">
            <a:blip r:embed="rId2">
              <a:alphaModFix/>
            </a:blip>
            <a:srcRect/>
            <a:stretch/>
          </p:blipFill>
          <p:spPr>
            <a:xfrm>
              <a:off x="5710027" y="3702717"/>
              <a:ext cx="333245" cy="183858"/>
            </a:xfrm>
            <a:custGeom>
              <a:avLst/>
              <a:gdLst/>
              <a:ahLst/>
              <a:cxnLst/>
              <a:rect l="l" t="t" r="r" b="b"/>
              <a:pathLst>
                <a:path w="333245" h="183858" extrusionOk="0">
                  <a:moveTo>
                    <a:pt x="111" y="176"/>
                  </a:moveTo>
                  <a:lnTo>
                    <a:pt x="333357" y="176"/>
                  </a:lnTo>
                  <a:lnTo>
                    <a:pt x="333357" y="184035"/>
                  </a:lnTo>
                  <a:lnTo>
                    <a:pt x="111" y="184035"/>
                  </a:lnTo>
                  <a:close/>
                </a:path>
              </a:pathLst>
            </a:custGeom>
            <a:noFill/>
            <a:ln>
              <a:noFill/>
            </a:ln>
          </p:spPr>
        </p:pic>
        <p:sp>
          <p:nvSpPr>
            <p:cNvPr id="113" name="Google Shape;113;p3"/>
            <p:cNvSpPr/>
            <p:nvPr/>
          </p:nvSpPr>
          <p:spPr>
            <a:xfrm>
              <a:off x="5581508" y="3669676"/>
              <a:ext cx="194495" cy="195575"/>
            </a:xfrm>
            <a:custGeom>
              <a:avLst/>
              <a:gdLst/>
              <a:ahLst/>
              <a:cxnLst/>
              <a:rect l="l" t="t" r="r" b="b"/>
              <a:pathLst>
                <a:path w="194495" h="195575" extrusionOk="0">
                  <a:moveTo>
                    <a:pt x="165692" y="266"/>
                  </a:moveTo>
                  <a:lnTo>
                    <a:pt x="194710" y="266"/>
                  </a:lnTo>
                  <a:lnTo>
                    <a:pt x="194710" y="195841"/>
                  </a:lnTo>
                  <a:lnTo>
                    <a:pt x="165932" y="195841"/>
                  </a:lnTo>
                  <a:lnTo>
                    <a:pt x="165932" y="45832"/>
                  </a:lnTo>
                  <a:lnTo>
                    <a:pt x="108854" y="124374"/>
                  </a:lnTo>
                  <a:lnTo>
                    <a:pt x="86550" y="124374"/>
                  </a:lnTo>
                  <a:lnTo>
                    <a:pt x="29233" y="45832"/>
                  </a:lnTo>
                  <a:lnTo>
                    <a:pt x="29233" y="195841"/>
                  </a:lnTo>
                  <a:lnTo>
                    <a:pt x="214" y="195841"/>
                  </a:lnTo>
                  <a:lnTo>
                    <a:pt x="214" y="266"/>
                  </a:lnTo>
                  <a:lnTo>
                    <a:pt x="29233" y="266"/>
                  </a:lnTo>
                  <a:lnTo>
                    <a:pt x="97583" y="943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 name="Google Shape;114;p3"/>
            <p:cNvSpPr/>
            <p:nvPr/>
          </p:nvSpPr>
          <p:spPr>
            <a:xfrm>
              <a:off x="5954585" y="3730111"/>
              <a:ext cx="83818" cy="135140"/>
            </a:xfrm>
            <a:custGeom>
              <a:avLst/>
              <a:gdLst/>
              <a:ahLst/>
              <a:cxnLst/>
              <a:rect l="l" t="t" r="r" b="b"/>
              <a:pathLst>
                <a:path w="83818" h="135140" extrusionOk="0">
                  <a:moveTo>
                    <a:pt x="77245" y="27846"/>
                  </a:moveTo>
                  <a:cubicBezTo>
                    <a:pt x="75867" y="27306"/>
                    <a:pt x="74548" y="26736"/>
                    <a:pt x="73288" y="26167"/>
                  </a:cubicBezTo>
                  <a:cubicBezTo>
                    <a:pt x="72239" y="25867"/>
                    <a:pt x="70950" y="25507"/>
                    <a:pt x="69451" y="25088"/>
                  </a:cubicBezTo>
                  <a:cubicBezTo>
                    <a:pt x="68012" y="24698"/>
                    <a:pt x="66454" y="24488"/>
                    <a:pt x="64775" y="24488"/>
                  </a:cubicBezTo>
                  <a:cubicBezTo>
                    <a:pt x="59409" y="24488"/>
                    <a:pt x="54403" y="25388"/>
                    <a:pt x="49786" y="27126"/>
                  </a:cubicBezTo>
                  <a:cubicBezTo>
                    <a:pt x="45229" y="28895"/>
                    <a:pt x="41302" y="31263"/>
                    <a:pt x="38035" y="34201"/>
                  </a:cubicBezTo>
                  <a:cubicBezTo>
                    <a:pt x="34737" y="37168"/>
                    <a:pt x="32099" y="40646"/>
                    <a:pt x="30121" y="44633"/>
                  </a:cubicBezTo>
                  <a:cubicBezTo>
                    <a:pt x="28202" y="48560"/>
                    <a:pt x="27243" y="52727"/>
                    <a:pt x="27243" y="57104"/>
                  </a:cubicBezTo>
                  <a:lnTo>
                    <a:pt x="27003" y="135406"/>
                  </a:lnTo>
                  <a:lnTo>
                    <a:pt x="263" y="135406"/>
                  </a:lnTo>
                  <a:lnTo>
                    <a:pt x="263" y="3263"/>
                  </a:lnTo>
                  <a:lnTo>
                    <a:pt x="21487" y="3263"/>
                  </a:lnTo>
                  <a:lnTo>
                    <a:pt x="27003" y="17893"/>
                  </a:lnTo>
                  <a:cubicBezTo>
                    <a:pt x="30660" y="12557"/>
                    <a:pt x="35457" y="8270"/>
                    <a:pt x="41392" y="5062"/>
                  </a:cubicBezTo>
                  <a:cubicBezTo>
                    <a:pt x="47388" y="1885"/>
                    <a:pt x="54882" y="266"/>
                    <a:pt x="63936" y="266"/>
                  </a:cubicBezTo>
                  <a:cubicBezTo>
                    <a:pt x="69841" y="266"/>
                    <a:pt x="76556" y="1105"/>
                    <a:pt x="84081" y="27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3"/>
            <p:cNvSpPr/>
            <p:nvPr/>
          </p:nvSpPr>
          <p:spPr>
            <a:xfrm>
              <a:off x="6055483" y="3669676"/>
              <a:ext cx="135500" cy="195575"/>
            </a:xfrm>
            <a:custGeom>
              <a:avLst/>
              <a:gdLst/>
              <a:ahLst/>
              <a:cxnLst/>
              <a:rect l="l" t="t" r="r" b="b"/>
              <a:pathLst>
                <a:path w="135500" h="195575" extrusionOk="0">
                  <a:moveTo>
                    <a:pt x="79778" y="266"/>
                  </a:moveTo>
                  <a:cubicBezTo>
                    <a:pt x="87452" y="266"/>
                    <a:pt x="94677" y="1765"/>
                    <a:pt x="101481" y="4703"/>
                  </a:cubicBezTo>
                  <a:cubicBezTo>
                    <a:pt x="108256" y="7671"/>
                    <a:pt x="114192" y="11628"/>
                    <a:pt x="119228" y="16574"/>
                  </a:cubicBezTo>
                  <a:cubicBezTo>
                    <a:pt x="124325" y="21550"/>
                    <a:pt x="128371" y="27366"/>
                    <a:pt x="131339" y="34081"/>
                  </a:cubicBezTo>
                  <a:cubicBezTo>
                    <a:pt x="134277" y="40796"/>
                    <a:pt x="135776" y="48051"/>
                    <a:pt x="135776" y="55785"/>
                  </a:cubicBezTo>
                  <a:cubicBezTo>
                    <a:pt x="135776" y="63459"/>
                    <a:pt x="134277" y="70714"/>
                    <a:pt x="131339" y="77489"/>
                  </a:cubicBezTo>
                  <a:cubicBezTo>
                    <a:pt x="128371" y="84293"/>
                    <a:pt x="124325" y="90200"/>
                    <a:pt x="119228" y="95235"/>
                  </a:cubicBezTo>
                  <a:cubicBezTo>
                    <a:pt x="114192" y="100212"/>
                    <a:pt x="108256" y="104109"/>
                    <a:pt x="101481" y="106987"/>
                  </a:cubicBezTo>
                  <a:cubicBezTo>
                    <a:pt x="94677" y="109805"/>
                    <a:pt x="87452" y="111184"/>
                    <a:pt x="79778" y="111184"/>
                  </a:cubicBezTo>
                  <a:lnTo>
                    <a:pt x="28935" y="111424"/>
                  </a:lnTo>
                  <a:lnTo>
                    <a:pt x="28935" y="195841"/>
                  </a:lnTo>
                  <a:lnTo>
                    <a:pt x="276" y="195841"/>
                  </a:lnTo>
                  <a:lnTo>
                    <a:pt x="276" y="266"/>
                  </a:lnTo>
                  <a:close/>
                  <a:moveTo>
                    <a:pt x="79778" y="84444"/>
                  </a:moveTo>
                  <a:cubicBezTo>
                    <a:pt x="83615" y="84444"/>
                    <a:pt x="87212" y="83694"/>
                    <a:pt x="90569" y="82165"/>
                  </a:cubicBezTo>
                  <a:cubicBezTo>
                    <a:pt x="93987" y="80577"/>
                    <a:pt x="96985" y="78508"/>
                    <a:pt x="99563" y="75930"/>
                  </a:cubicBezTo>
                  <a:cubicBezTo>
                    <a:pt x="102111" y="73292"/>
                    <a:pt x="104120" y="70234"/>
                    <a:pt x="105558" y="66697"/>
                  </a:cubicBezTo>
                  <a:cubicBezTo>
                    <a:pt x="107058" y="63099"/>
                    <a:pt x="107836" y="59262"/>
                    <a:pt x="107836" y="55185"/>
                  </a:cubicBezTo>
                  <a:cubicBezTo>
                    <a:pt x="107836" y="51108"/>
                    <a:pt x="107058" y="47361"/>
                    <a:pt x="105558" y="43913"/>
                  </a:cubicBezTo>
                  <a:cubicBezTo>
                    <a:pt x="104120" y="40406"/>
                    <a:pt x="102111" y="37319"/>
                    <a:pt x="99563" y="34680"/>
                  </a:cubicBezTo>
                  <a:cubicBezTo>
                    <a:pt x="96985" y="31982"/>
                    <a:pt x="93987" y="29854"/>
                    <a:pt x="90569" y="28325"/>
                  </a:cubicBezTo>
                  <a:cubicBezTo>
                    <a:pt x="87212" y="26736"/>
                    <a:pt x="83615" y="25927"/>
                    <a:pt x="79778" y="25927"/>
                  </a:cubicBezTo>
                  <a:lnTo>
                    <a:pt x="28935" y="25927"/>
                  </a:lnTo>
                  <a:lnTo>
                    <a:pt x="28935" y="844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3"/>
            <p:cNvSpPr/>
            <p:nvPr/>
          </p:nvSpPr>
          <p:spPr>
            <a:xfrm>
              <a:off x="6216591" y="3663920"/>
              <a:ext cx="120270" cy="201331"/>
            </a:xfrm>
            <a:custGeom>
              <a:avLst/>
              <a:gdLst/>
              <a:ahLst/>
              <a:cxnLst/>
              <a:rect l="l" t="t" r="r" b="b"/>
              <a:pathLst>
                <a:path w="120270" h="201331" extrusionOk="0">
                  <a:moveTo>
                    <a:pt x="27037" y="201597"/>
                  </a:moveTo>
                  <a:lnTo>
                    <a:pt x="297" y="201597"/>
                  </a:lnTo>
                  <a:lnTo>
                    <a:pt x="297" y="266"/>
                  </a:lnTo>
                  <a:lnTo>
                    <a:pt x="27037" y="266"/>
                  </a:lnTo>
                  <a:lnTo>
                    <a:pt x="27037" y="81566"/>
                  </a:lnTo>
                  <a:cubicBezTo>
                    <a:pt x="31984" y="76050"/>
                    <a:pt x="37170" y="72183"/>
                    <a:pt x="42626" y="69935"/>
                  </a:cubicBezTo>
                  <a:cubicBezTo>
                    <a:pt x="48052" y="67626"/>
                    <a:pt x="54317" y="66457"/>
                    <a:pt x="61452" y="66457"/>
                  </a:cubicBezTo>
                  <a:cubicBezTo>
                    <a:pt x="70625" y="66457"/>
                    <a:pt x="78869" y="68256"/>
                    <a:pt x="86153" y="71853"/>
                  </a:cubicBezTo>
                  <a:cubicBezTo>
                    <a:pt x="93408" y="75450"/>
                    <a:pt x="99613" y="80366"/>
                    <a:pt x="104740" y="86602"/>
                  </a:cubicBezTo>
                  <a:cubicBezTo>
                    <a:pt x="109926" y="92837"/>
                    <a:pt x="113853" y="100212"/>
                    <a:pt x="116491" y="108666"/>
                  </a:cubicBezTo>
                  <a:cubicBezTo>
                    <a:pt x="119189" y="117149"/>
                    <a:pt x="120568" y="126143"/>
                    <a:pt x="120568" y="135646"/>
                  </a:cubicBezTo>
                  <a:lnTo>
                    <a:pt x="120568" y="201597"/>
                  </a:lnTo>
                  <a:lnTo>
                    <a:pt x="93468" y="201597"/>
                  </a:lnTo>
                  <a:lnTo>
                    <a:pt x="93468" y="135646"/>
                  </a:lnTo>
                  <a:cubicBezTo>
                    <a:pt x="93468" y="129410"/>
                    <a:pt x="92569" y="123535"/>
                    <a:pt x="90830" y="118019"/>
                  </a:cubicBezTo>
                  <a:cubicBezTo>
                    <a:pt x="89152" y="112503"/>
                    <a:pt x="86784" y="107766"/>
                    <a:pt x="83755" y="103749"/>
                  </a:cubicBezTo>
                  <a:cubicBezTo>
                    <a:pt x="80698" y="99673"/>
                    <a:pt x="77191" y="96495"/>
                    <a:pt x="73203" y="94156"/>
                  </a:cubicBezTo>
                  <a:cubicBezTo>
                    <a:pt x="69276" y="91848"/>
                    <a:pt x="64989" y="90679"/>
                    <a:pt x="60373" y="90679"/>
                  </a:cubicBezTo>
                  <a:cubicBezTo>
                    <a:pt x="56536" y="90679"/>
                    <a:pt x="52639" y="91488"/>
                    <a:pt x="48741" y="93077"/>
                  </a:cubicBezTo>
                  <a:cubicBezTo>
                    <a:pt x="44904" y="94606"/>
                    <a:pt x="41367" y="97124"/>
                    <a:pt x="38189" y="100632"/>
                  </a:cubicBezTo>
                  <a:cubicBezTo>
                    <a:pt x="34982" y="104169"/>
                    <a:pt x="32314" y="108755"/>
                    <a:pt x="30155" y="114421"/>
                  </a:cubicBezTo>
                  <a:cubicBezTo>
                    <a:pt x="28057" y="120117"/>
                    <a:pt x="27037" y="127012"/>
                    <a:pt x="27037" y="1351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3"/>
            <p:cNvSpPr/>
            <p:nvPr/>
          </p:nvSpPr>
          <p:spPr>
            <a:xfrm>
              <a:off x="6363306" y="3670035"/>
              <a:ext cx="34174" cy="195215"/>
            </a:xfrm>
            <a:custGeom>
              <a:avLst/>
              <a:gdLst/>
              <a:ahLst/>
              <a:cxnLst/>
              <a:rect l="l" t="t" r="r" b="b"/>
              <a:pathLst>
                <a:path w="34174" h="195215" extrusionOk="0">
                  <a:moveTo>
                    <a:pt x="30894" y="195481"/>
                  </a:moveTo>
                  <a:lnTo>
                    <a:pt x="4154" y="195481"/>
                  </a:lnTo>
                  <a:lnTo>
                    <a:pt x="4154" y="63339"/>
                  </a:lnTo>
                  <a:lnTo>
                    <a:pt x="30654" y="63339"/>
                  </a:lnTo>
                  <a:close/>
                  <a:moveTo>
                    <a:pt x="17344" y="34680"/>
                  </a:moveTo>
                  <a:cubicBezTo>
                    <a:pt x="12608" y="34680"/>
                    <a:pt x="8591" y="33001"/>
                    <a:pt x="5233" y="29644"/>
                  </a:cubicBezTo>
                  <a:cubicBezTo>
                    <a:pt x="1935" y="26226"/>
                    <a:pt x="317" y="22089"/>
                    <a:pt x="317" y="17293"/>
                  </a:cubicBezTo>
                  <a:cubicBezTo>
                    <a:pt x="317" y="12496"/>
                    <a:pt x="1935" y="8480"/>
                    <a:pt x="5233" y="5182"/>
                  </a:cubicBezTo>
                  <a:cubicBezTo>
                    <a:pt x="8591" y="1914"/>
                    <a:pt x="12608" y="266"/>
                    <a:pt x="17344" y="266"/>
                  </a:cubicBezTo>
                  <a:cubicBezTo>
                    <a:pt x="22141" y="266"/>
                    <a:pt x="26158" y="1914"/>
                    <a:pt x="29455" y="5182"/>
                  </a:cubicBezTo>
                  <a:cubicBezTo>
                    <a:pt x="32813" y="8480"/>
                    <a:pt x="34491" y="12496"/>
                    <a:pt x="34491" y="17293"/>
                  </a:cubicBezTo>
                  <a:cubicBezTo>
                    <a:pt x="34491" y="22089"/>
                    <a:pt x="32813" y="26226"/>
                    <a:pt x="29455" y="29644"/>
                  </a:cubicBezTo>
                  <a:cubicBezTo>
                    <a:pt x="26158" y="33001"/>
                    <a:pt x="22141" y="34680"/>
                    <a:pt x="17344" y="346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 name="Google Shape;118;p3"/>
            <p:cNvSpPr/>
            <p:nvPr/>
          </p:nvSpPr>
          <p:spPr>
            <a:xfrm>
              <a:off x="6419785" y="3667277"/>
              <a:ext cx="169074" cy="200731"/>
            </a:xfrm>
            <a:custGeom>
              <a:avLst/>
              <a:gdLst/>
              <a:ahLst/>
              <a:cxnLst/>
              <a:rect l="l" t="t" r="r" b="b"/>
              <a:pathLst>
                <a:path w="169074" h="200731" extrusionOk="0">
                  <a:moveTo>
                    <a:pt x="96613" y="174257"/>
                  </a:moveTo>
                  <a:cubicBezTo>
                    <a:pt x="107225" y="174257"/>
                    <a:pt x="117118" y="171709"/>
                    <a:pt x="126231" y="166583"/>
                  </a:cubicBezTo>
                  <a:cubicBezTo>
                    <a:pt x="135344" y="161397"/>
                    <a:pt x="143019" y="154562"/>
                    <a:pt x="149254" y="146078"/>
                  </a:cubicBezTo>
                  <a:lnTo>
                    <a:pt x="169399" y="165384"/>
                  </a:lnTo>
                  <a:cubicBezTo>
                    <a:pt x="160586" y="175876"/>
                    <a:pt x="149883" y="184420"/>
                    <a:pt x="137263" y="191045"/>
                  </a:cubicBezTo>
                  <a:cubicBezTo>
                    <a:pt x="124702" y="197700"/>
                    <a:pt x="111152" y="200997"/>
                    <a:pt x="96613" y="200997"/>
                  </a:cubicBezTo>
                  <a:cubicBezTo>
                    <a:pt x="83333" y="200997"/>
                    <a:pt x="70832" y="198359"/>
                    <a:pt x="59081" y="193083"/>
                  </a:cubicBezTo>
                  <a:cubicBezTo>
                    <a:pt x="47329" y="187747"/>
                    <a:pt x="37137" y="180493"/>
                    <a:pt x="28503" y="171379"/>
                  </a:cubicBezTo>
                  <a:cubicBezTo>
                    <a:pt x="19870" y="162266"/>
                    <a:pt x="12975" y="151594"/>
                    <a:pt x="7879" y="139363"/>
                  </a:cubicBezTo>
                  <a:cubicBezTo>
                    <a:pt x="2842" y="127132"/>
                    <a:pt x="324" y="114242"/>
                    <a:pt x="324" y="100631"/>
                  </a:cubicBezTo>
                  <a:cubicBezTo>
                    <a:pt x="324" y="86812"/>
                    <a:pt x="2842" y="73862"/>
                    <a:pt x="7879" y="61781"/>
                  </a:cubicBezTo>
                  <a:cubicBezTo>
                    <a:pt x="12975" y="49639"/>
                    <a:pt x="19870" y="38997"/>
                    <a:pt x="28503" y="29884"/>
                  </a:cubicBezTo>
                  <a:cubicBezTo>
                    <a:pt x="37137" y="20771"/>
                    <a:pt x="47329" y="13576"/>
                    <a:pt x="59081" y="8300"/>
                  </a:cubicBezTo>
                  <a:cubicBezTo>
                    <a:pt x="70832" y="2964"/>
                    <a:pt x="83333" y="266"/>
                    <a:pt x="96613" y="266"/>
                  </a:cubicBezTo>
                  <a:cubicBezTo>
                    <a:pt x="108904" y="266"/>
                    <a:pt x="120535" y="2724"/>
                    <a:pt x="131507" y="7580"/>
                  </a:cubicBezTo>
                  <a:cubicBezTo>
                    <a:pt x="142449" y="12377"/>
                    <a:pt x="152252" y="18732"/>
                    <a:pt x="160885" y="26646"/>
                  </a:cubicBezTo>
                  <a:lnTo>
                    <a:pt x="143738" y="48470"/>
                  </a:lnTo>
                  <a:cubicBezTo>
                    <a:pt x="137653" y="42085"/>
                    <a:pt x="130578" y="36809"/>
                    <a:pt x="122514" y="32642"/>
                  </a:cubicBezTo>
                  <a:cubicBezTo>
                    <a:pt x="114419" y="28505"/>
                    <a:pt x="105786" y="26407"/>
                    <a:pt x="96613" y="26407"/>
                  </a:cubicBezTo>
                  <a:cubicBezTo>
                    <a:pt x="87260" y="26407"/>
                    <a:pt x="78446" y="28415"/>
                    <a:pt x="70232" y="32402"/>
                  </a:cubicBezTo>
                  <a:cubicBezTo>
                    <a:pt x="62078" y="36329"/>
                    <a:pt x="54944" y="41696"/>
                    <a:pt x="48888" y="48470"/>
                  </a:cubicBezTo>
                  <a:cubicBezTo>
                    <a:pt x="42803" y="55275"/>
                    <a:pt x="37976" y="63159"/>
                    <a:pt x="34379" y="72093"/>
                  </a:cubicBezTo>
                  <a:cubicBezTo>
                    <a:pt x="30842" y="80967"/>
                    <a:pt x="29103" y="90499"/>
                    <a:pt x="29103" y="100631"/>
                  </a:cubicBezTo>
                  <a:cubicBezTo>
                    <a:pt x="29103" y="110705"/>
                    <a:pt x="30842" y="120237"/>
                    <a:pt x="34379" y="129171"/>
                  </a:cubicBezTo>
                  <a:cubicBezTo>
                    <a:pt x="37976" y="138044"/>
                    <a:pt x="42803" y="145838"/>
                    <a:pt x="48888" y="152553"/>
                  </a:cubicBezTo>
                  <a:cubicBezTo>
                    <a:pt x="54944" y="159268"/>
                    <a:pt x="62078" y="164604"/>
                    <a:pt x="70232" y="168501"/>
                  </a:cubicBezTo>
                  <a:cubicBezTo>
                    <a:pt x="78446" y="172339"/>
                    <a:pt x="87260" y="174257"/>
                    <a:pt x="96613" y="1742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 name="Google Shape;119;p3"/>
            <p:cNvSpPr/>
            <p:nvPr/>
          </p:nvSpPr>
          <p:spPr>
            <a:xfrm>
              <a:off x="4485810" y="3982917"/>
              <a:ext cx="118832" cy="119431"/>
            </a:xfrm>
            <a:custGeom>
              <a:avLst/>
              <a:gdLst/>
              <a:ahLst/>
              <a:cxnLst/>
              <a:rect l="l" t="t" r="r" b="b"/>
              <a:pathLst>
                <a:path w="118832" h="119431" extrusionOk="0">
                  <a:moveTo>
                    <a:pt x="101158" y="297"/>
                  </a:moveTo>
                  <a:lnTo>
                    <a:pt x="118905" y="297"/>
                  </a:lnTo>
                  <a:lnTo>
                    <a:pt x="118905" y="119728"/>
                  </a:lnTo>
                  <a:lnTo>
                    <a:pt x="101397" y="119728"/>
                  </a:lnTo>
                  <a:lnTo>
                    <a:pt x="101397" y="28116"/>
                  </a:lnTo>
                  <a:lnTo>
                    <a:pt x="66503" y="76081"/>
                  </a:lnTo>
                  <a:lnTo>
                    <a:pt x="52833" y="76081"/>
                  </a:lnTo>
                  <a:lnTo>
                    <a:pt x="17819" y="28116"/>
                  </a:lnTo>
                  <a:lnTo>
                    <a:pt x="17819" y="119728"/>
                  </a:lnTo>
                  <a:lnTo>
                    <a:pt x="72" y="119728"/>
                  </a:lnTo>
                  <a:lnTo>
                    <a:pt x="72" y="297"/>
                  </a:lnTo>
                  <a:lnTo>
                    <a:pt x="17819" y="297"/>
                  </a:lnTo>
                  <a:lnTo>
                    <a:pt x="59548" y="577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 name="Google Shape;120;p3"/>
            <p:cNvSpPr/>
            <p:nvPr/>
          </p:nvSpPr>
          <p:spPr>
            <a:xfrm>
              <a:off x="4619192" y="4019850"/>
              <a:ext cx="80820" cy="84537"/>
            </a:xfrm>
            <a:custGeom>
              <a:avLst/>
              <a:gdLst/>
              <a:ahLst/>
              <a:cxnLst/>
              <a:rect l="l" t="t" r="r" b="b"/>
              <a:pathLst>
                <a:path w="80820" h="84537" extrusionOk="0">
                  <a:moveTo>
                    <a:pt x="40501" y="84834"/>
                  </a:moveTo>
                  <a:cubicBezTo>
                    <a:pt x="34805" y="84834"/>
                    <a:pt x="29529" y="83755"/>
                    <a:pt x="24672" y="81596"/>
                  </a:cubicBezTo>
                  <a:cubicBezTo>
                    <a:pt x="19786" y="79378"/>
                    <a:pt x="15499" y="76380"/>
                    <a:pt x="11842" y="72603"/>
                  </a:cubicBezTo>
                  <a:cubicBezTo>
                    <a:pt x="8244" y="68766"/>
                    <a:pt x="5367" y="64269"/>
                    <a:pt x="3208" y="59053"/>
                  </a:cubicBezTo>
                  <a:cubicBezTo>
                    <a:pt x="1110" y="53867"/>
                    <a:pt x="90" y="48351"/>
                    <a:pt x="90" y="42505"/>
                  </a:cubicBezTo>
                  <a:cubicBezTo>
                    <a:pt x="90" y="36690"/>
                    <a:pt x="1110" y="31204"/>
                    <a:pt x="3208" y="26078"/>
                  </a:cubicBezTo>
                  <a:cubicBezTo>
                    <a:pt x="5367" y="20891"/>
                    <a:pt x="8244" y="16365"/>
                    <a:pt x="11842" y="12528"/>
                  </a:cubicBezTo>
                  <a:cubicBezTo>
                    <a:pt x="15499" y="8690"/>
                    <a:pt x="19786" y="5692"/>
                    <a:pt x="24672" y="3534"/>
                  </a:cubicBezTo>
                  <a:cubicBezTo>
                    <a:pt x="29529" y="1376"/>
                    <a:pt x="34805" y="297"/>
                    <a:pt x="40501" y="297"/>
                  </a:cubicBezTo>
                  <a:cubicBezTo>
                    <a:pt x="46016" y="297"/>
                    <a:pt x="51203" y="1376"/>
                    <a:pt x="56089" y="3534"/>
                  </a:cubicBezTo>
                  <a:cubicBezTo>
                    <a:pt x="61035" y="5692"/>
                    <a:pt x="65352" y="8690"/>
                    <a:pt x="69039" y="12528"/>
                  </a:cubicBezTo>
                  <a:cubicBezTo>
                    <a:pt x="72697" y="16365"/>
                    <a:pt x="75575" y="20891"/>
                    <a:pt x="77673" y="26078"/>
                  </a:cubicBezTo>
                  <a:cubicBezTo>
                    <a:pt x="79832" y="31204"/>
                    <a:pt x="80911" y="36690"/>
                    <a:pt x="80911" y="42505"/>
                  </a:cubicBezTo>
                  <a:cubicBezTo>
                    <a:pt x="80911" y="48351"/>
                    <a:pt x="79832" y="53867"/>
                    <a:pt x="77673" y="59053"/>
                  </a:cubicBezTo>
                  <a:cubicBezTo>
                    <a:pt x="75575" y="64269"/>
                    <a:pt x="72697" y="68766"/>
                    <a:pt x="69039" y="72603"/>
                  </a:cubicBezTo>
                  <a:cubicBezTo>
                    <a:pt x="65352" y="76380"/>
                    <a:pt x="61035" y="79378"/>
                    <a:pt x="56089" y="81596"/>
                  </a:cubicBezTo>
                  <a:cubicBezTo>
                    <a:pt x="51203" y="83755"/>
                    <a:pt x="46016" y="84834"/>
                    <a:pt x="40501" y="84834"/>
                  </a:cubicBezTo>
                  <a:close/>
                  <a:moveTo>
                    <a:pt x="40501" y="14926"/>
                  </a:moveTo>
                  <a:cubicBezTo>
                    <a:pt x="37203" y="14926"/>
                    <a:pt x="34085" y="15645"/>
                    <a:pt x="31147" y="17084"/>
                  </a:cubicBezTo>
                  <a:cubicBezTo>
                    <a:pt x="28270" y="18523"/>
                    <a:pt x="25692" y="20502"/>
                    <a:pt x="23473" y="22960"/>
                  </a:cubicBezTo>
                  <a:cubicBezTo>
                    <a:pt x="21315" y="25448"/>
                    <a:pt x="19576" y="28356"/>
                    <a:pt x="18317" y="31713"/>
                  </a:cubicBezTo>
                  <a:cubicBezTo>
                    <a:pt x="17118" y="35071"/>
                    <a:pt x="16518" y="38668"/>
                    <a:pt x="16518" y="42505"/>
                  </a:cubicBezTo>
                  <a:cubicBezTo>
                    <a:pt x="16518" y="46343"/>
                    <a:pt x="17118" y="49940"/>
                    <a:pt x="18317" y="53297"/>
                  </a:cubicBezTo>
                  <a:cubicBezTo>
                    <a:pt x="19576" y="56655"/>
                    <a:pt x="21315" y="59623"/>
                    <a:pt x="23473" y="62171"/>
                  </a:cubicBezTo>
                  <a:cubicBezTo>
                    <a:pt x="25692" y="64749"/>
                    <a:pt x="28270" y="66727"/>
                    <a:pt x="31147" y="68166"/>
                  </a:cubicBezTo>
                  <a:cubicBezTo>
                    <a:pt x="34085" y="69605"/>
                    <a:pt x="37203" y="70325"/>
                    <a:pt x="40501" y="70325"/>
                  </a:cubicBezTo>
                  <a:cubicBezTo>
                    <a:pt x="43678" y="70325"/>
                    <a:pt x="46766" y="69605"/>
                    <a:pt x="49734" y="68166"/>
                  </a:cubicBezTo>
                  <a:cubicBezTo>
                    <a:pt x="52672" y="66727"/>
                    <a:pt x="55190" y="64749"/>
                    <a:pt x="57288" y="62171"/>
                  </a:cubicBezTo>
                  <a:cubicBezTo>
                    <a:pt x="59447" y="59623"/>
                    <a:pt x="61125" y="56655"/>
                    <a:pt x="62324" y="53297"/>
                  </a:cubicBezTo>
                  <a:cubicBezTo>
                    <a:pt x="63583" y="49940"/>
                    <a:pt x="64243" y="46343"/>
                    <a:pt x="64243" y="42505"/>
                  </a:cubicBezTo>
                  <a:cubicBezTo>
                    <a:pt x="64243" y="38668"/>
                    <a:pt x="63583" y="35071"/>
                    <a:pt x="62324" y="31713"/>
                  </a:cubicBezTo>
                  <a:cubicBezTo>
                    <a:pt x="61125" y="28356"/>
                    <a:pt x="59447" y="25448"/>
                    <a:pt x="57288" y="22960"/>
                  </a:cubicBezTo>
                  <a:cubicBezTo>
                    <a:pt x="55190" y="20502"/>
                    <a:pt x="52672" y="18523"/>
                    <a:pt x="49734" y="17084"/>
                  </a:cubicBezTo>
                  <a:cubicBezTo>
                    <a:pt x="46766" y="15645"/>
                    <a:pt x="43678" y="14926"/>
                    <a:pt x="40501" y="149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3"/>
            <p:cNvSpPr/>
            <p:nvPr/>
          </p:nvSpPr>
          <p:spPr>
            <a:xfrm>
              <a:off x="4714037" y="3979320"/>
              <a:ext cx="16307" cy="123028"/>
            </a:xfrm>
            <a:custGeom>
              <a:avLst/>
              <a:gdLst/>
              <a:ahLst/>
              <a:cxnLst/>
              <a:rect l="l" t="t" r="r" b="b"/>
              <a:pathLst>
                <a:path w="16307" h="123028" extrusionOk="0">
                  <a:moveTo>
                    <a:pt x="16410" y="297"/>
                  </a:moveTo>
                  <a:lnTo>
                    <a:pt x="16410" y="123325"/>
                  </a:lnTo>
                  <a:lnTo>
                    <a:pt x="102" y="123325"/>
                  </a:lnTo>
                  <a:lnTo>
                    <a:pt x="102"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3"/>
            <p:cNvSpPr/>
            <p:nvPr/>
          </p:nvSpPr>
          <p:spPr>
            <a:xfrm>
              <a:off x="4744965" y="4019850"/>
              <a:ext cx="77342" cy="84537"/>
            </a:xfrm>
            <a:custGeom>
              <a:avLst/>
              <a:gdLst/>
              <a:ahLst/>
              <a:cxnLst/>
              <a:rect l="l" t="t" r="r" b="b"/>
              <a:pathLst>
                <a:path w="77342" h="84537" extrusionOk="0">
                  <a:moveTo>
                    <a:pt x="42315" y="84834"/>
                  </a:moveTo>
                  <a:cubicBezTo>
                    <a:pt x="36470" y="84834"/>
                    <a:pt x="30984" y="83755"/>
                    <a:pt x="25888" y="81596"/>
                  </a:cubicBezTo>
                  <a:cubicBezTo>
                    <a:pt x="20761" y="79378"/>
                    <a:pt x="16295" y="76380"/>
                    <a:pt x="12458" y="72603"/>
                  </a:cubicBezTo>
                  <a:cubicBezTo>
                    <a:pt x="8620" y="68766"/>
                    <a:pt x="5563" y="64269"/>
                    <a:pt x="3344" y="59053"/>
                  </a:cubicBezTo>
                  <a:cubicBezTo>
                    <a:pt x="1186" y="53867"/>
                    <a:pt x="107" y="48351"/>
                    <a:pt x="107" y="42505"/>
                  </a:cubicBezTo>
                  <a:cubicBezTo>
                    <a:pt x="107" y="36690"/>
                    <a:pt x="1126" y="31204"/>
                    <a:pt x="3224" y="26078"/>
                  </a:cubicBezTo>
                  <a:cubicBezTo>
                    <a:pt x="5293" y="20891"/>
                    <a:pt x="8081" y="16365"/>
                    <a:pt x="11618" y="12528"/>
                  </a:cubicBezTo>
                  <a:cubicBezTo>
                    <a:pt x="15216" y="8690"/>
                    <a:pt x="19352" y="5692"/>
                    <a:pt x="24089" y="3534"/>
                  </a:cubicBezTo>
                  <a:cubicBezTo>
                    <a:pt x="28795" y="1376"/>
                    <a:pt x="33832" y="297"/>
                    <a:pt x="39198" y="297"/>
                  </a:cubicBezTo>
                  <a:cubicBezTo>
                    <a:pt x="44714" y="297"/>
                    <a:pt x="49780" y="1256"/>
                    <a:pt x="54427" y="3175"/>
                  </a:cubicBezTo>
                  <a:cubicBezTo>
                    <a:pt x="59133" y="5033"/>
                    <a:pt x="63180" y="7971"/>
                    <a:pt x="66538" y="12048"/>
                  </a:cubicBezTo>
                  <a:cubicBezTo>
                    <a:pt x="69955" y="16065"/>
                    <a:pt x="72653" y="21161"/>
                    <a:pt x="74572" y="27397"/>
                  </a:cubicBezTo>
                  <a:cubicBezTo>
                    <a:pt x="76490" y="33632"/>
                    <a:pt x="77450" y="41126"/>
                    <a:pt x="77450" y="49820"/>
                  </a:cubicBezTo>
                  <a:lnTo>
                    <a:pt x="17494" y="49820"/>
                  </a:lnTo>
                  <a:cubicBezTo>
                    <a:pt x="18273" y="52698"/>
                    <a:pt x="19532" y="55426"/>
                    <a:pt x="21211" y="57974"/>
                  </a:cubicBezTo>
                  <a:cubicBezTo>
                    <a:pt x="22890" y="60462"/>
                    <a:pt x="24868" y="62650"/>
                    <a:pt x="27207" y="64569"/>
                  </a:cubicBezTo>
                  <a:cubicBezTo>
                    <a:pt x="29515" y="66428"/>
                    <a:pt x="32063" y="67867"/>
                    <a:pt x="34881" y="68886"/>
                  </a:cubicBezTo>
                  <a:cubicBezTo>
                    <a:pt x="37759" y="69845"/>
                    <a:pt x="40787" y="70325"/>
                    <a:pt x="43994" y="70325"/>
                  </a:cubicBezTo>
                  <a:cubicBezTo>
                    <a:pt x="48221" y="70325"/>
                    <a:pt x="52148" y="69575"/>
                    <a:pt x="55746" y="68046"/>
                  </a:cubicBezTo>
                  <a:cubicBezTo>
                    <a:pt x="59403" y="66458"/>
                    <a:pt x="62581" y="64329"/>
                    <a:pt x="65218" y="61691"/>
                  </a:cubicBezTo>
                  <a:lnTo>
                    <a:pt x="75291" y="71884"/>
                  </a:lnTo>
                  <a:cubicBezTo>
                    <a:pt x="71364" y="75811"/>
                    <a:pt x="66568" y="78958"/>
                    <a:pt x="60902" y="81357"/>
                  </a:cubicBezTo>
                  <a:cubicBezTo>
                    <a:pt x="55206" y="83665"/>
                    <a:pt x="49031" y="84834"/>
                    <a:pt x="42315" y="84834"/>
                  </a:cubicBezTo>
                  <a:close/>
                  <a:moveTo>
                    <a:pt x="39198" y="15046"/>
                  </a:moveTo>
                  <a:cubicBezTo>
                    <a:pt x="36620" y="15046"/>
                    <a:pt x="34192" y="15585"/>
                    <a:pt x="31883" y="16605"/>
                  </a:cubicBezTo>
                  <a:cubicBezTo>
                    <a:pt x="29545" y="17564"/>
                    <a:pt x="27387" y="18973"/>
                    <a:pt x="25408" y="20802"/>
                  </a:cubicBezTo>
                  <a:cubicBezTo>
                    <a:pt x="23489" y="22570"/>
                    <a:pt x="21811" y="24699"/>
                    <a:pt x="20372" y="27157"/>
                  </a:cubicBezTo>
                  <a:cubicBezTo>
                    <a:pt x="18993" y="29645"/>
                    <a:pt x="18003" y="32373"/>
                    <a:pt x="17374" y="35311"/>
                  </a:cubicBezTo>
                  <a:lnTo>
                    <a:pt x="59942" y="35311"/>
                  </a:lnTo>
                  <a:cubicBezTo>
                    <a:pt x="59703" y="32613"/>
                    <a:pt x="59043" y="30005"/>
                    <a:pt x="58024" y="27517"/>
                  </a:cubicBezTo>
                  <a:cubicBezTo>
                    <a:pt x="57065" y="25058"/>
                    <a:pt x="55656" y="22900"/>
                    <a:pt x="53827" y="21041"/>
                  </a:cubicBezTo>
                  <a:cubicBezTo>
                    <a:pt x="52058" y="19213"/>
                    <a:pt x="49990" y="17774"/>
                    <a:pt x="47592" y="16724"/>
                  </a:cubicBezTo>
                  <a:cubicBezTo>
                    <a:pt x="45193" y="15615"/>
                    <a:pt x="42375" y="15046"/>
                    <a:pt x="39198" y="150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3"/>
            <p:cNvSpPr/>
            <p:nvPr/>
          </p:nvSpPr>
          <p:spPr>
            <a:xfrm>
              <a:off x="4834878" y="4019850"/>
              <a:ext cx="73025" cy="84537"/>
            </a:xfrm>
            <a:custGeom>
              <a:avLst/>
              <a:gdLst/>
              <a:ahLst/>
              <a:cxnLst/>
              <a:rect l="l" t="t" r="r" b="b"/>
              <a:pathLst>
                <a:path w="73025" h="84537" extrusionOk="0">
                  <a:moveTo>
                    <a:pt x="40528" y="84834"/>
                  </a:moveTo>
                  <a:cubicBezTo>
                    <a:pt x="34923" y="84834"/>
                    <a:pt x="29646" y="83755"/>
                    <a:pt x="24700" y="81596"/>
                  </a:cubicBezTo>
                  <a:cubicBezTo>
                    <a:pt x="19814" y="79378"/>
                    <a:pt x="15527" y="76380"/>
                    <a:pt x="11870" y="72603"/>
                  </a:cubicBezTo>
                  <a:cubicBezTo>
                    <a:pt x="8272" y="68766"/>
                    <a:pt x="5395" y="64269"/>
                    <a:pt x="3236" y="59053"/>
                  </a:cubicBezTo>
                  <a:cubicBezTo>
                    <a:pt x="1138" y="53867"/>
                    <a:pt x="118" y="48351"/>
                    <a:pt x="118" y="42505"/>
                  </a:cubicBezTo>
                  <a:cubicBezTo>
                    <a:pt x="118" y="36690"/>
                    <a:pt x="1138" y="31204"/>
                    <a:pt x="3236" y="26078"/>
                  </a:cubicBezTo>
                  <a:cubicBezTo>
                    <a:pt x="5395" y="20891"/>
                    <a:pt x="8272" y="16365"/>
                    <a:pt x="11870" y="12528"/>
                  </a:cubicBezTo>
                  <a:cubicBezTo>
                    <a:pt x="15527" y="8690"/>
                    <a:pt x="19814" y="5692"/>
                    <a:pt x="24700" y="3534"/>
                  </a:cubicBezTo>
                  <a:cubicBezTo>
                    <a:pt x="29646" y="1376"/>
                    <a:pt x="34923" y="297"/>
                    <a:pt x="40528" y="297"/>
                  </a:cubicBezTo>
                  <a:cubicBezTo>
                    <a:pt x="47004" y="297"/>
                    <a:pt x="52999" y="1795"/>
                    <a:pt x="58515" y="4733"/>
                  </a:cubicBezTo>
                  <a:cubicBezTo>
                    <a:pt x="64031" y="7611"/>
                    <a:pt x="68618" y="11568"/>
                    <a:pt x="72305" y="16605"/>
                  </a:cubicBezTo>
                  <a:lnTo>
                    <a:pt x="60913" y="25478"/>
                  </a:lnTo>
                  <a:cubicBezTo>
                    <a:pt x="58665" y="22300"/>
                    <a:pt x="55817" y="19782"/>
                    <a:pt x="52400" y="17924"/>
                  </a:cubicBezTo>
                  <a:cubicBezTo>
                    <a:pt x="48952" y="16005"/>
                    <a:pt x="45265" y="15046"/>
                    <a:pt x="41368" y="15046"/>
                  </a:cubicBezTo>
                  <a:cubicBezTo>
                    <a:pt x="38010" y="15046"/>
                    <a:pt x="34803" y="15765"/>
                    <a:pt x="31775" y="17204"/>
                  </a:cubicBezTo>
                  <a:cubicBezTo>
                    <a:pt x="28717" y="18583"/>
                    <a:pt x="26079" y="20502"/>
                    <a:pt x="23861" y="22960"/>
                  </a:cubicBezTo>
                  <a:cubicBezTo>
                    <a:pt x="21612" y="25448"/>
                    <a:pt x="19814" y="28356"/>
                    <a:pt x="18465" y="31713"/>
                  </a:cubicBezTo>
                  <a:cubicBezTo>
                    <a:pt x="17176" y="35071"/>
                    <a:pt x="16546" y="38668"/>
                    <a:pt x="16546" y="42505"/>
                  </a:cubicBezTo>
                  <a:cubicBezTo>
                    <a:pt x="16546" y="46343"/>
                    <a:pt x="17176" y="49940"/>
                    <a:pt x="18465" y="53297"/>
                  </a:cubicBezTo>
                  <a:cubicBezTo>
                    <a:pt x="19814" y="56655"/>
                    <a:pt x="21612" y="59623"/>
                    <a:pt x="23861" y="62171"/>
                  </a:cubicBezTo>
                  <a:cubicBezTo>
                    <a:pt x="26079" y="64749"/>
                    <a:pt x="28717" y="66727"/>
                    <a:pt x="31775" y="68166"/>
                  </a:cubicBezTo>
                  <a:cubicBezTo>
                    <a:pt x="34803" y="69605"/>
                    <a:pt x="38010" y="70325"/>
                    <a:pt x="41368" y="70325"/>
                  </a:cubicBezTo>
                  <a:cubicBezTo>
                    <a:pt x="45745" y="70325"/>
                    <a:pt x="49762" y="69186"/>
                    <a:pt x="53359" y="66847"/>
                  </a:cubicBezTo>
                  <a:cubicBezTo>
                    <a:pt x="56956" y="64449"/>
                    <a:pt x="59864" y="61302"/>
                    <a:pt x="62112" y="57374"/>
                  </a:cubicBezTo>
                  <a:lnTo>
                    <a:pt x="73144" y="67087"/>
                  </a:lnTo>
                  <a:cubicBezTo>
                    <a:pt x="69547" y="72543"/>
                    <a:pt x="64870" y="76860"/>
                    <a:pt x="59115" y="80038"/>
                  </a:cubicBezTo>
                  <a:cubicBezTo>
                    <a:pt x="53419" y="83215"/>
                    <a:pt x="47243" y="84834"/>
                    <a:pt x="40528" y="848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3"/>
            <p:cNvSpPr/>
            <p:nvPr/>
          </p:nvSpPr>
          <p:spPr>
            <a:xfrm>
              <a:off x="4924314" y="4021649"/>
              <a:ext cx="70388" cy="82378"/>
            </a:xfrm>
            <a:custGeom>
              <a:avLst/>
              <a:gdLst/>
              <a:ahLst/>
              <a:cxnLst/>
              <a:rect l="l" t="t" r="r" b="b"/>
              <a:pathLst>
                <a:path w="70388" h="82378" extrusionOk="0">
                  <a:moveTo>
                    <a:pt x="54209" y="73802"/>
                  </a:moveTo>
                  <a:cubicBezTo>
                    <a:pt x="51392" y="76380"/>
                    <a:pt x="48124" y="78479"/>
                    <a:pt x="44377" y="80157"/>
                  </a:cubicBezTo>
                  <a:cubicBezTo>
                    <a:pt x="40600" y="81836"/>
                    <a:pt x="36403" y="82675"/>
                    <a:pt x="31786" y="82675"/>
                  </a:cubicBezTo>
                  <a:cubicBezTo>
                    <a:pt x="28908" y="82675"/>
                    <a:pt x="25581" y="82226"/>
                    <a:pt x="21833" y="81356"/>
                  </a:cubicBezTo>
                  <a:cubicBezTo>
                    <a:pt x="18146" y="80577"/>
                    <a:pt x="14699" y="78928"/>
                    <a:pt x="11521" y="76440"/>
                  </a:cubicBezTo>
                  <a:cubicBezTo>
                    <a:pt x="8313" y="73982"/>
                    <a:pt x="5585" y="70564"/>
                    <a:pt x="3367" y="66248"/>
                  </a:cubicBezTo>
                  <a:cubicBezTo>
                    <a:pt x="1209" y="61931"/>
                    <a:pt x="130" y="56295"/>
                    <a:pt x="130" y="49340"/>
                  </a:cubicBezTo>
                  <a:lnTo>
                    <a:pt x="130" y="297"/>
                  </a:lnTo>
                  <a:lnTo>
                    <a:pt x="15598" y="297"/>
                  </a:lnTo>
                  <a:lnTo>
                    <a:pt x="15598" y="49340"/>
                  </a:lnTo>
                  <a:cubicBezTo>
                    <a:pt x="15598" y="52788"/>
                    <a:pt x="16108" y="55755"/>
                    <a:pt x="17157" y="58214"/>
                  </a:cubicBezTo>
                  <a:cubicBezTo>
                    <a:pt x="18266" y="60612"/>
                    <a:pt x="19675" y="62530"/>
                    <a:pt x="21354" y="63969"/>
                  </a:cubicBezTo>
                  <a:cubicBezTo>
                    <a:pt x="23092" y="65408"/>
                    <a:pt x="25101" y="66488"/>
                    <a:pt x="27349" y="67207"/>
                  </a:cubicBezTo>
                  <a:cubicBezTo>
                    <a:pt x="29658" y="67866"/>
                    <a:pt x="31966" y="68166"/>
                    <a:pt x="34304" y="68166"/>
                  </a:cubicBezTo>
                  <a:cubicBezTo>
                    <a:pt x="36133" y="68166"/>
                    <a:pt x="38171" y="67866"/>
                    <a:pt x="40420" y="67207"/>
                  </a:cubicBezTo>
                  <a:cubicBezTo>
                    <a:pt x="42728" y="66488"/>
                    <a:pt x="44886" y="65378"/>
                    <a:pt x="46895" y="63849"/>
                  </a:cubicBezTo>
                  <a:cubicBezTo>
                    <a:pt x="48963" y="62351"/>
                    <a:pt x="50672" y="60432"/>
                    <a:pt x="52051" y="58094"/>
                  </a:cubicBezTo>
                  <a:cubicBezTo>
                    <a:pt x="53490" y="55695"/>
                    <a:pt x="54209" y="52818"/>
                    <a:pt x="54209" y="49460"/>
                  </a:cubicBezTo>
                  <a:lnTo>
                    <a:pt x="54209" y="297"/>
                  </a:lnTo>
                  <a:lnTo>
                    <a:pt x="70518" y="297"/>
                  </a:lnTo>
                  <a:lnTo>
                    <a:pt x="70518" y="80997"/>
                  </a:lnTo>
                  <a:lnTo>
                    <a:pt x="57567" y="809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3"/>
            <p:cNvSpPr/>
            <p:nvPr/>
          </p:nvSpPr>
          <p:spPr>
            <a:xfrm>
              <a:off x="5014824" y="3979320"/>
              <a:ext cx="16307" cy="123028"/>
            </a:xfrm>
            <a:custGeom>
              <a:avLst/>
              <a:gdLst/>
              <a:ahLst/>
              <a:cxnLst/>
              <a:rect l="l" t="t" r="r" b="b"/>
              <a:pathLst>
                <a:path w="16307" h="123028" extrusionOk="0">
                  <a:moveTo>
                    <a:pt x="16449" y="297"/>
                  </a:moveTo>
                  <a:lnTo>
                    <a:pt x="16449" y="123325"/>
                  </a:lnTo>
                  <a:lnTo>
                    <a:pt x="141" y="123325"/>
                  </a:lnTo>
                  <a:lnTo>
                    <a:pt x="141"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3"/>
            <p:cNvSpPr/>
            <p:nvPr/>
          </p:nvSpPr>
          <p:spPr>
            <a:xfrm>
              <a:off x="5045272" y="4019850"/>
              <a:ext cx="80939" cy="84537"/>
            </a:xfrm>
            <a:custGeom>
              <a:avLst/>
              <a:gdLst/>
              <a:ahLst/>
              <a:cxnLst/>
              <a:rect l="l" t="t" r="r" b="b"/>
              <a:pathLst>
                <a:path w="80939" h="84537" extrusionOk="0">
                  <a:moveTo>
                    <a:pt x="81086" y="2096"/>
                  </a:moveTo>
                  <a:lnTo>
                    <a:pt x="81086" y="82796"/>
                  </a:lnTo>
                  <a:lnTo>
                    <a:pt x="67176" y="82796"/>
                  </a:lnTo>
                  <a:lnTo>
                    <a:pt x="64658" y="73562"/>
                  </a:lnTo>
                  <a:cubicBezTo>
                    <a:pt x="61840" y="77250"/>
                    <a:pt x="58243" y="80038"/>
                    <a:pt x="53866" y="81956"/>
                  </a:cubicBezTo>
                  <a:cubicBezTo>
                    <a:pt x="49549" y="83875"/>
                    <a:pt x="45113" y="84834"/>
                    <a:pt x="40556" y="84834"/>
                  </a:cubicBezTo>
                  <a:cubicBezTo>
                    <a:pt x="34950" y="84834"/>
                    <a:pt x="29704" y="83755"/>
                    <a:pt x="24848" y="81596"/>
                  </a:cubicBezTo>
                  <a:cubicBezTo>
                    <a:pt x="19961" y="79378"/>
                    <a:pt x="15674" y="76380"/>
                    <a:pt x="12017" y="72603"/>
                  </a:cubicBezTo>
                  <a:cubicBezTo>
                    <a:pt x="8420" y="68766"/>
                    <a:pt x="5542" y="64269"/>
                    <a:pt x="3383" y="59053"/>
                  </a:cubicBezTo>
                  <a:cubicBezTo>
                    <a:pt x="1225" y="53867"/>
                    <a:pt x="146" y="48351"/>
                    <a:pt x="146" y="42505"/>
                  </a:cubicBezTo>
                  <a:cubicBezTo>
                    <a:pt x="146" y="36690"/>
                    <a:pt x="1225" y="31204"/>
                    <a:pt x="3383" y="26078"/>
                  </a:cubicBezTo>
                  <a:cubicBezTo>
                    <a:pt x="5542" y="20891"/>
                    <a:pt x="8420" y="16365"/>
                    <a:pt x="12017" y="12528"/>
                  </a:cubicBezTo>
                  <a:cubicBezTo>
                    <a:pt x="15674" y="8690"/>
                    <a:pt x="19961" y="5692"/>
                    <a:pt x="24848" y="3534"/>
                  </a:cubicBezTo>
                  <a:cubicBezTo>
                    <a:pt x="29704" y="1376"/>
                    <a:pt x="34950" y="297"/>
                    <a:pt x="40556" y="297"/>
                  </a:cubicBezTo>
                  <a:cubicBezTo>
                    <a:pt x="45113" y="297"/>
                    <a:pt x="49459" y="1196"/>
                    <a:pt x="53626" y="2935"/>
                  </a:cubicBezTo>
                  <a:cubicBezTo>
                    <a:pt x="57763" y="4613"/>
                    <a:pt x="61451" y="7311"/>
                    <a:pt x="64658" y="10969"/>
                  </a:cubicBezTo>
                  <a:lnTo>
                    <a:pt x="67176" y="2096"/>
                  </a:lnTo>
                  <a:close/>
                  <a:moveTo>
                    <a:pt x="40556" y="70325"/>
                  </a:moveTo>
                  <a:cubicBezTo>
                    <a:pt x="43824" y="70325"/>
                    <a:pt x="46911" y="69605"/>
                    <a:pt x="49789" y="68166"/>
                  </a:cubicBezTo>
                  <a:cubicBezTo>
                    <a:pt x="52727" y="66727"/>
                    <a:pt x="55305" y="64749"/>
                    <a:pt x="57463" y="62171"/>
                  </a:cubicBezTo>
                  <a:cubicBezTo>
                    <a:pt x="59622" y="59623"/>
                    <a:pt x="61301" y="56655"/>
                    <a:pt x="62500" y="53297"/>
                  </a:cubicBezTo>
                  <a:cubicBezTo>
                    <a:pt x="63699" y="49940"/>
                    <a:pt x="64298" y="46343"/>
                    <a:pt x="64298" y="42505"/>
                  </a:cubicBezTo>
                  <a:cubicBezTo>
                    <a:pt x="64298" y="38668"/>
                    <a:pt x="63699" y="35071"/>
                    <a:pt x="62500" y="31713"/>
                  </a:cubicBezTo>
                  <a:cubicBezTo>
                    <a:pt x="61301" y="28356"/>
                    <a:pt x="59622" y="25448"/>
                    <a:pt x="57463" y="22960"/>
                  </a:cubicBezTo>
                  <a:cubicBezTo>
                    <a:pt x="55305" y="20412"/>
                    <a:pt x="52727" y="18403"/>
                    <a:pt x="49789" y="16964"/>
                  </a:cubicBezTo>
                  <a:cubicBezTo>
                    <a:pt x="46911" y="15465"/>
                    <a:pt x="43824" y="14686"/>
                    <a:pt x="40556" y="14686"/>
                  </a:cubicBezTo>
                  <a:cubicBezTo>
                    <a:pt x="37348" y="14686"/>
                    <a:pt x="34261" y="15465"/>
                    <a:pt x="31323" y="16964"/>
                  </a:cubicBezTo>
                  <a:cubicBezTo>
                    <a:pt x="28445" y="18403"/>
                    <a:pt x="25927" y="20412"/>
                    <a:pt x="23768" y="22960"/>
                  </a:cubicBezTo>
                  <a:cubicBezTo>
                    <a:pt x="21610" y="25448"/>
                    <a:pt x="19871" y="28356"/>
                    <a:pt x="18612" y="31713"/>
                  </a:cubicBezTo>
                  <a:cubicBezTo>
                    <a:pt x="17413" y="35071"/>
                    <a:pt x="16814" y="38668"/>
                    <a:pt x="16814" y="42505"/>
                  </a:cubicBezTo>
                  <a:cubicBezTo>
                    <a:pt x="16814" y="46343"/>
                    <a:pt x="17413" y="49940"/>
                    <a:pt x="18612" y="53297"/>
                  </a:cubicBezTo>
                  <a:cubicBezTo>
                    <a:pt x="19871" y="56655"/>
                    <a:pt x="21610" y="59623"/>
                    <a:pt x="23768" y="62171"/>
                  </a:cubicBezTo>
                  <a:cubicBezTo>
                    <a:pt x="25927" y="64749"/>
                    <a:pt x="28445" y="66727"/>
                    <a:pt x="31323" y="68166"/>
                  </a:cubicBezTo>
                  <a:cubicBezTo>
                    <a:pt x="34261" y="69605"/>
                    <a:pt x="37348" y="70325"/>
                    <a:pt x="40556" y="703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3"/>
            <p:cNvSpPr/>
            <p:nvPr/>
          </p:nvSpPr>
          <p:spPr>
            <a:xfrm>
              <a:off x="5144577" y="4019850"/>
              <a:ext cx="51202" cy="82498"/>
            </a:xfrm>
            <a:custGeom>
              <a:avLst/>
              <a:gdLst/>
              <a:ahLst/>
              <a:cxnLst/>
              <a:rect l="l" t="t" r="r" b="b"/>
              <a:pathLst>
                <a:path w="51202" h="82498" extrusionOk="0">
                  <a:moveTo>
                    <a:pt x="47163" y="17084"/>
                  </a:moveTo>
                  <a:cubicBezTo>
                    <a:pt x="46354" y="16784"/>
                    <a:pt x="45545" y="16455"/>
                    <a:pt x="44765" y="16125"/>
                  </a:cubicBezTo>
                  <a:cubicBezTo>
                    <a:pt x="44106" y="15885"/>
                    <a:pt x="43326" y="15645"/>
                    <a:pt x="42367" y="15405"/>
                  </a:cubicBezTo>
                  <a:cubicBezTo>
                    <a:pt x="41468" y="15166"/>
                    <a:pt x="40508" y="15046"/>
                    <a:pt x="39489" y="15046"/>
                  </a:cubicBezTo>
                  <a:cubicBezTo>
                    <a:pt x="36281" y="15046"/>
                    <a:pt x="33284" y="15615"/>
                    <a:pt x="30496" y="16724"/>
                  </a:cubicBezTo>
                  <a:cubicBezTo>
                    <a:pt x="27678" y="17774"/>
                    <a:pt x="25250" y="19213"/>
                    <a:pt x="23181" y="21041"/>
                  </a:cubicBezTo>
                  <a:cubicBezTo>
                    <a:pt x="21173" y="22810"/>
                    <a:pt x="19584" y="24878"/>
                    <a:pt x="18385" y="27277"/>
                  </a:cubicBezTo>
                  <a:cubicBezTo>
                    <a:pt x="17186" y="29675"/>
                    <a:pt x="16586" y="32253"/>
                    <a:pt x="16586" y="34951"/>
                  </a:cubicBezTo>
                  <a:lnTo>
                    <a:pt x="16466" y="82796"/>
                  </a:lnTo>
                  <a:lnTo>
                    <a:pt x="158" y="82796"/>
                  </a:lnTo>
                  <a:lnTo>
                    <a:pt x="158" y="2096"/>
                  </a:lnTo>
                  <a:lnTo>
                    <a:pt x="13108" y="2096"/>
                  </a:lnTo>
                  <a:lnTo>
                    <a:pt x="16466" y="10969"/>
                  </a:lnTo>
                  <a:cubicBezTo>
                    <a:pt x="18684" y="7791"/>
                    <a:pt x="21622" y="5213"/>
                    <a:pt x="25220" y="3294"/>
                  </a:cubicBezTo>
                  <a:cubicBezTo>
                    <a:pt x="28877" y="1316"/>
                    <a:pt x="33493" y="297"/>
                    <a:pt x="39009" y="297"/>
                  </a:cubicBezTo>
                  <a:cubicBezTo>
                    <a:pt x="42607" y="297"/>
                    <a:pt x="46714" y="776"/>
                    <a:pt x="51360" y="17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3"/>
            <p:cNvSpPr/>
            <p:nvPr/>
          </p:nvSpPr>
          <p:spPr>
            <a:xfrm>
              <a:off x="5250209" y="3982917"/>
              <a:ext cx="82739" cy="119431"/>
            </a:xfrm>
            <a:custGeom>
              <a:avLst/>
              <a:gdLst/>
              <a:ahLst/>
              <a:cxnLst/>
              <a:rect l="l" t="t" r="r" b="b"/>
              <a:pathLst>
                <a:path w="82739" h="119431" extrusionOk="0">
                  <a:moveTo>
                    <a:pt x="48736" y="297"/>
                  </a:moveTo>
                  <a:cubicBezTo>
                    <a:pt x="53443" y="297"/>
                    <a:pt x="57849" y="1226"/>
                    <a:pt x="61926" y="3055"/>
                  </a:cubicBezTo>
                  <a:cubicBezTo>
                    <a:pt x="66063" y="4823"/>
                    <a:pt x="69721" y="7221"/>
                    <a:pt x="72838" y="10249"/>
                  </a:cubicBezTo>
                  <a:cubicBezTo>
                    <a:pt x="75956" y="13307"/>
                    <a:pt x="78384" y="16845"/>
                    <a:pt x="80153" y="20921"/>
                  </a:cubicBezTo>
                  <a:cubicBezTo>
                    <a:pt x="81982" y="24998"/>
                    <a:pt x="82911" y="29405"/>
                    <a:pt x="82911" y="34112"/>
                  </a:cubicBezTo>
                  <a:cubicBezTo>
                    <a:pt x="82911" y="38848"/>
                    <a:pt x="81982" y="43285"/>
                    <a:pt x="80153" y="47422"/>
                  </a:cubicBezTo>
                  <a:cubicBezTo>
                    <a:pt x="78384" y="51589"/>
                    <a:pt x="75956" y="55186"/>
                    <a:pt x="72838" y="58214"/>
                  </a:cubicBezTo>
                  <a:cubicBezTo>
                    <a:pt x="69721" y="61272"/>
                    <a:pt x="66063" y="63670"/>
                    <a:pt x="61926" y="65408"/>
                  </a:cubicBezTo>
                  <a:cubicBezTo>
                    <a:pt x="57849" y="67177"/>
                    <a:pt x="53443" y="68046"/>
                    <a:pt x="48736" y="68046"/>
                  </a:cubicBezTo>
                  <a:lnTo>
                    <a:pt x="17679" y="68166"/>
                  </a:lnTo>
                  <a:lnTo>
                    <a:pt x="17679" y="119728"/>
                  </a:lnTo>
                  <a:lnTo>
                    <a:pt x="172" y="119728"/>
                  </a:lnTo>
                  <a:lnTo>
                    <a:pt x="172" y="297"/>
                  </a:lnTo>
                  <a:close/>
                  <a:moveTo>
                    <a:pt x="48736" y="51619"/>
                  </a:moveTo>
                  <a:cubicBezTo>
                    <a:pt x="51044" y="51619"/>
                    <a:pt x="53233" y="51139"/>
                    <a:pt x="55331" y="50180"/>
                  </a:cubicBezTo>
                  <a:cubicBezTo>
                    <a:pt x="57400" y="49220"/>
                    <a:pt x="59198" y="47991"/>
                    <a:pt x="60727" y="46462"/>
                  </a:cubicBezTo>
                  <a:cubicBezTo>
                    <a:pt x="62316" y="44874"/>
                    <a:pt x="63545" y="42985"/>
                    <a:pt x="64445" y="40827"/>
                  </a:cubicBezTo>
                  <a:cubicBezTo>
                    <a:pt x="65404" y="38608"/>
                    <a:pt x="65883" y="36240"/>
                    <a:pt x="65883" y="33752"/>
                  </a:cubicBezTo>
                  <a:cubicBezTo>
                    <a:pt x="65883" y="31354"/>
                    <a:pt x="65404" y="29075"/>
                    <a:pt x="64445" y="26917"/>
                  </a:cubicBezTo>
                  <a:cubicBezTo>
                    <a:pt x="63545" y="24759"/>
                    <a:pt x="62316" y="22900"/>
                    <a:pt x="60727" y="21281"/>
                  </a:cubicBezTo>
                  <a:cubicBezTo>
                    <a:pt x="59198" y="19602"/>
                    <a:pt x="57400" y="18344"/>
                    <a:pt x="55331" y="17444"/>
                  </a:cubicBezTo>
                  <a:cubicBezTo>
                    <a:pt x="53233" y="16485"/>
                    <a:pt x="51044" y="16005"/>
                    <a:pt x="48736" y="16005"/>
                  </a:cubicBezTo>
                  <a:lnTo>
                    <a:pt x="17679" y="16005"/>
                  </a:lnTo>
                  <a:lnTo>
                    <a:pt x="17679" y="516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3"/>
            <p:cNvSpPr/>
            <p:nvPr/>
          </p:nvSpPr>
          <p:spPr>
            <a:xfrm>
              <a:off x="5348647" y="3979320"/>
              <a:ext cx="73385" cy="123028"/>
            </a:xfrm>
            <a:custGeom>
              <a:avLst/>
              <a:gdLst/>
              <a:ahLst/>
              <a:cxnLst/>
              <a:rect l="l" t="t" r="r" b="b"/>
              <a:pathLst>
                <a:path w="73385" h="123028" extrusionOk="0">
                  <a:moveTo>
                    <a:pt x="16493" y="123325"/>
                  </a:moveTo>
                  <a:lnTo>
                    <a:pt x="185" y="123325"/>
                  </a:lnTo>
                  <a:lnTo>
                    <a:pt x="185" y="297"/>
                  </a:lnTo>
                  <a:lnTo>
                    <a:pt x="16493" y="297"/>
                  </a:lnTo>
                  <a:lnTo>
                    <a:pt x="16493" y="50059"/>
                  </a:lnTo>
                  <a:cubicBezTo>
                    <a:pt x="19521" y="46702"/>
                    <a:pt x="22668" y="44363"/>
                    <a:pt x="25966" y="42984"/>
                  </a:cubicBezTo>
                  <a:cubicBezTo>
                    <a:pt x="29323" y="41546"/>
                    <a:pt x="33190" y="40826"/>
                    <a:pt x="37597" y="40826"/>
                  </a:cubicBezTo>
                  <a:cubicBezTo>
                    <a:pt x="43173" y="40826"/>
                    <a:pt x="48179" y="41905"/>
                    <a:pt x="52586" y="44064"/>
                  </a:cubicBezTo>
                  <a:cubicBezTo>
                    <a:pt x="57053" y="46222"/>
                    <a:pt x="60860" y="49220"/>
                    <a:pt x="63978" y="53057"/>
                  </a:cubicBezTo>
                  <a:cubicBezTo>
                    <a:pt x="67155" y="56894"/>
                    <a:pt x="69553" y="61421"/>
                    <a:pt x="71172" y="66607"/>
                  </a:cubicBezTo>
                  <a:cubicBezTo>
                    <a:pt x="72761" y="71733"/>
                    <a:pt x="73571" y="77219"/>
                    <a:pt x="73571" y="83035"/>
                  </a:cubicBezTo>
                  <a:lnTo>
                    <a:pt x="73571" y="123325"/>
                  </a:lnTo>
                  <a:lnTo>
                    <a:pt x="57143" y="123325"/>
                  </a:lnTo>
                  <a:lnTo>
                    <a:pt x="57143" y="83035"/>
                  </a:lnTo>
                  <a:cubicBezTo>
                    <a:pt x="57143" y="79198"/>
                    <a:pt x="56573" y="75601"/>
                    <a:pt x="55464" y="72243"/>
                  </a:cubicBezTo>
                  <a:cubicBezTo>
                    <a:pt x="54415" y="68886"/>
                    <a:pt x="52976" y="65978"/>
                    <a:pt x="51147" y="63489"/>
                  </a:cubicBezTo>
                  <a:cubicBezTo>
                    <a:pt x="49288" y="61031"/>
                    <a:pt x="47130" y="59113"/>
                    <a:pt x="44672" y="57734"/>
                  </a:cubicBezTo>
                  <a:cubicBezTo>
                    <a:pt x="42274" y="56295"/>
                    <a:pt x="39666" y="55575"/>
                    <a:pt x="36878" y="55575"/>
                  </a:cubicBezTo>
                  <a:cubicBezTo>
                    <a:pt x="34479" y="55575"/>
                    <a:pt x="32081" y="56055"/>
                    <a:pt x="29683" y="57014"/>
                  </a:cubicBezTo>
                  <a:cubicBezTo>
                    <a:pt x="27345" y="57974"/>
                    <a:pt x="25186" y="59532"/>
                    <a:pt x="23208" y="61691"/>
                  </a:cubicBezTo>
                  <a:cubicBezTo>
                    <a:pt x="21289" y="63789"/>
                    <a:pt x="19670" y="66577"/>
                    <a:pt x="18411" y="70085"/>
                  </a:cubicBezTo>
                  <a:cubicBezTo>
                    <a:pt x="17122" y="73622"/>
                    <a:pt x="16493" y="77819"/>
                    <a:pt x="16493" y="826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3"/>
            <p:cNvSpPr/>
            <p:nvPr/>
          </p:nvSpPr>
          <p:spPr>
            <a:xfrm>
              <a:off x="5436014" y="4019850"/>
              <a:ext cx="77342" cy="84537"/>
            </a:xfrm>
            <a:custGeom>
              <a:avLst/>
              <a:gdLst/>
              <a:ahLst/>
              <a:cxnLst/>
              <a:rect l="l" t="t" r="r" b="b"/>
              <a:pathLst>
                <a:path w="77342" h="84537" extrusionOk="0">
                  <a:moveTo>
                    <a:pt x="42406" y="84834"/>
                  </a:moveTo>
                  <a:cubicBezTo>
                    <a:pt x="36560" y="84834"/>
                    <a:pt x="31074" y="83755"/>
                    <a:pt x="25978" y="81596"/>
                  </a:cubicBezTo>
                  <a:cubicBezTo>
                    <a:pt x="20852" y="79378"/>
                    <a:pt x="16385" y="76380"/>
                    <a:pt x="12548" y="72603"/>
                  </a:cubicBezTo>
                  <a:cubicBezTo>
                    <a:pt x="8710" y="68766"/>
                    <a:pt x="5653" y="64269"/>
                    <a:pt x="3434" y="59053"/>
                  </a:cubicBezTo>
                  <a:cubicBezTo>
                    <a:pt x="1276" y="53867"/>
                    <a:pt x="197" y="48351"/>
                    <a:pt x="197" y="42505"/>
                  </a:cubicBezTo>
                  <a:cubicBezTo>
                    <a:pt x="197" y="36690"/>
                    <a:pt x="1216" y="31204"/>
                    <a:pt x="3314" y="26078"/>
                  </a:cubicBezTo>
                  <a:cubicBezTo>
                    <a:pt x="5383" y="20891"/>
                    <a:pt x="8171" y="16365"/>
                    <a:pt x="11708" y="12528"/>
                  </a:cubicBezTo>
                  <a:cubicBezTo>
                    <a:pt x="15306" y="8690"/>
                    <a:pt x="19443" y="5692"/>
                    <a:pt x="24179" y="3534"/>
                  </a:cubicBezTo>
                  <a:cubicBezTo>
                    <a:pt x="28886" y="1376"/>
                    <a:pt x="33922" y="297"/>
                    <a:pt x="39288" y="297"/>
                  </a:cubicBezTo>
                  <a:cubicBezTo>
                    <a:pt x="44804" y="297"/>
                    <a:pt x="49870" y="1256"/>
                    <a:pt x="54517" y="3175"/>
                  </a:cubicBezTo>
                  <a:cubicBezTo>
                    <a:pt x="59223" y="5033"/>
                    <a:pt x="63270" y="7971"/>
                    <a:pt x="66628" y="12048"/>
                  </a:cubicBezTo>
                  <a:cubicBezTo>
                    <a:pt x="70045" y="16065"/>
                    <a:pt x="72743" y="21161"/>
                    <a:pt x="74662" y="27397"/>
                  </a:cubicBezTo>
                  <a:cubicBezTo>
                    <a:pt x="76580" y="33632"/>
                    <a:pt x="77540" y="41126"/>
                    <a:pt x="77540" y="49820"/>
                  </a:cubicBezTo>
                  <a:lnTo>
                    <a:pt x="17584" y="49820"/>
                  </a:lnTo>
                  <a:cubicBezTo>
                    <a:pt x="18363" y="52698"/>
                    <a:pt x="19622" y="55426"/>
                    <a:pt x="21301" y="57974"/>
                  </a:cubicBezTo>
                  <a:cubicBezTo>
                    <a:pt x="22980" y="60462"/>
                    <a:pt x="24958" y="62650"/>
                    <a:pt x="27297" y="64569"/>
                  </a:cubicBezTo>
                  <a:cubicBezTo>
                    <a:pt x="29605" y="66428"/>
                    <a:pt x="32153" y="67867"/>
                    <a:pt x="34971" y="68886"/>
                  </a:cubicBezTo>
                  <a:cubicBezTo>
                    <a:pt x="37849" y="69845"/>
                    <a:pt x="40877" y="70325"/>
                    <a:pt x="44084" y="70325"/>
                  </a:cubicBezTo>
                  <a:cubicBezTo>
                    <a:pt x="48311" y="70325"/>
                    <a:pt x="52238" y="69575"/>
                    <a:pt x="55836" y="68046"/>
                  </a:cubicBezTo>
                  <a:cubicBezTo>
                    <a:pt x="59493" y="66458"/>
                    <a:pt x="62671" y="64329"/>
                    <a:pt x="65309" y="61691"/>
                  </a:cubicBezTo>
                  <a:lnTo>
                    <a:pt x="75381" y="71884"/>
                  </a:lnTo>
                  <a:cubicBezTo>
                    <a:pt x="71454" y="75811"/>
                    <a:pt x="66658" y="78958"/>
                    <a:pt x="60992" y="81357"/>
                  </a:cubicBezTo>
                  <a:cubicBezTo>
                    <a:pt x="55296" y="83665"/>
                    <a:pt x="49121" y="84834"/>
                    <a:pt x="42406" y="84834"/>
                  </a:cubicBezTo>
                  <a:close/>
                  <a:moveTo>
                    <a:pt x="39288" y="15046"/>
                  </a:moveTo>
                  <a:cubicBezTo>
                    <a:pt x="36710" y="15046"/>
                    <a:pt x="34282" y="15585"/>
                    <a:pt x="31973" y="16605"/>
                  </a:cubicBezTo>
                  <a:cubicBezTo>
                    <a:pt x="29635" y="17564"/>
                    <a:pt x="27477" y="18973"/>
                    <a:pt x="25498" y="20802"/>
                  </a:cubicBezTo>
                  <a:cubicBezTo>
                    <a:pt x="23579" y="22570"/>
                    <a:pt x="21901" y="24699"/>
                    <a:pt x="20462" y="27157"/>
                  </a:cubicBezTo>
                  <a:cubicBezTo>
                    <a:pt x="19083" y="29645"/>
                    <a:pt x="18094" y="32373"/>
                    <a:pt x="17464" y="35311"/>
                  </a:cubicBezTo>
                  <a:lnTo>
                    <a:pt x="60032" y="35311"/>
                  </a:lnTo>
                  <a:cubicBezTo>
                    <a:pt x="59793" y="32613"/>
                    <a:pt x="59133" y="30005"/>
                    <a:pt x="58114" y="27517"/>
                  </a:cubicBezTo>
                  <a:cubicBezTo>
                    <a:pt x="57155" y="25058"/>
                    <a:pt x="55746" y="22900"/>
                    <a:pt x="53917" y="21041"/>
                  </a:cubicBezTo>
                  <a:cubicBezTo>
                    <a:pt x="52148" y="19213"/>
                    <a:pt x="50080" y="17774"/>
                    <a:pt x="47682" y="16724"/>
                  </a:cubicBezTo>
                  <a:cubicBezTo>
                    <a:pt x="45283" y="15615"/>
                    <a:pt x="42465" y="15046"/>
                    <a:pt x="39288" y="150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3"/>
            <p:cNvSpPr/>
            <p:nvPr/>
          </p:nvSpPr>
          <p:spPr>
            <a:xfrm>
              <a:off x="5528925" y="4019850"/>
              <a:ext cx="70268" cy="82498"/>
            </a:xfrm>
            <a:custGeom>
              <a:avLst/>
              <a:gdLst/>
              <a:ahLst/>
              <a:cxnLst/>
              <a:rect l="l" t="t" r="r" b="b"/>
              <a:pathLst>
                <a:path w="70268" h="82498" extrusionOk="0">
                  <a:moveTo>
                    <a:pt x="16516" y="82796"/>
                  </a:moveTo>
                  <a:lnTo>
                    <a:pt x="208" y="82796"/>
                  </a:lnTo>
                  <a:lnTo>
                    <a:pt x="208" y="2096"/>
                  </a:lnTo>
                  <a:lnTo>
                    <a:pt x="13159" y="2096"/>
                  </a:lnTo>
                  <a:lnTo>
                    <a:pt x="16516" y="9170"/>
                  </a:lnTo>
                  <a:cubicBezTo>
                    <a:pt x="19214" y="6622"/>
                    <a:pt x="22452" y="4494"/>
                    <a:pt x="26229" y="2815"/>
                  </a:cubicBezTo>
                  <a:cubicBezTo>
                    <a:pt x="30066" y="1136"/>
                    <a:pt x="34263" y="297"/>
                    <a:pt x="38820" y="297"/>
                  </a:cubicBezTo>
                  <a:cubicBezTo>
                    <a:pt x="41698" y="297"/>
                    <a:pt x="44965" y="746"/>
                    <a:pt x="48653" y="1616"/>
                  </a:cubicBezTo>
                  <a:cubicBezTo>
                    <a:pt x="52400" y="2515"/>
                    <a:pt x="55877" y="4194"/>
                    <a:pt x="59085" y="6652"/>
                  </a:cubicBezTo>
                  <a:cubicBezTo>
                    <a:pt x="62262" y="9140"/>
                    <a:pt x="64960" y="12588"/>
                    <a:pt x="67119" y="16964"/>
                  </a:cubicBezTo>
                  <a:cubicBezTo>
                    <a:pt x="69337" y="21281"/>
                    <a:pt x="70477" y="26977"/>
                    <a:pt x="70477" y="33992"/>
                  </a:cubicBezTo>
                  <a:lnTo>
                    <a:pt x="70477" y="82796"/>
                  </a:lnTo>
                  <a:lnTo>
                    <a:pt x="54888" y="82796"/>
                  </a:lnTo>
                  <a:lnTo>
                    <a:pt x="54888" y="33752"/>
                  </a:lnTo>
                  <a:cubicBezTo>
                    <a:pt x="54888" y="30334"/>
                    <a:pt x="54348" y="27397"/>
                    <a:pt x="53329" y="24998"/>
                  </a:cubicBezTo>
                  <a:cubicBezTo>
                    <a:pt x="52280" y="22540"/>
                    <a:pt x="50871" y="20562"/>
                    <a:pt x="49132" y="19123"/>
                  </a:cubicBezTo>
                  <a:cubicBezTo>
                    <a:pt x="47363" y="17684"/>
                    <a:pt x="45355" y="16665"/>
                    <a:pt x="43137" y="16005"/>
                  </a:cubicBezTo>
                  <a:cubicBezTo>
                    <a:pt x="40978" y="15375"/>
                    <a:pt x="38730" y="15046"/>
                    <a:pt x="36422" y="15046"/>
                  </a:cubicBezTo>
                  <a:cubicBezTo>
                    <a:pt x="34563" y="15046"/>
                    <a:pt x="32495" y="15405"/>
                    <a:pt x="30186" y="16125"/>
                  </a:cubicBezTo>
                  <a:cubicBezTo>
                    <a:pt x="27938" y="16784"/>
                    <a:pt x="25779" y="17864"/>
                    <a:pt x="23711" y="19363"/>
                  </a:cubicBezTo>
                  <a:cubicBezTo>
                    <a:pt x="21702" y="20891"/>
                    <a:pt x="19994" y="22810"/>
                    <a:pt x="18555" y="25118"/>
                  </a:cubicBezTo>
                  <a:cubicBezTo>
                    <a:pt x="17176" y="27457"/>
                    <a:pt x="16516" y="30274"/>
                    <a:pt x="16516" y="336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3"/>
            <p:cNvSpPr/>
            <p:nvPr/>
          </p:nvSpPr>
          <p:spPr>
            <a:xfrm>
              <a:off x="5614230" y="4019850"/>
              <a:ext cx="80820" cy="84537"/>
            </a:xfrm>
            <a:custGeom>
              <a:avLst/>
              <a:gdLst/>
              <a:ahLst/>
              <a:cxnLst/>
              <a:rect l="l" t="t" r="r" b="b"/>
              <a:pathLst>
                <a:path w="80820" h="84537" extrusionOk="0">
                  <a:moveTo>
                    <a:pt x="40630" y="84834"/>
                  </a:moveTo>
                  <a:cubicBezTo>
                    <a:pt x="34934" y="84834"/>
                    <a:pt x="29658" y="83755"/>
                    <a:pt x="24802" y="81596"/>
                  </a:cubicBezTo>
                  <a:cubicBezTo>
                    <a:pt x="19916" y="79378"/>
                    <a:pt x="15629" y="76380"/>
                    <a:pt x="11971" y="72603"/>
                  </a:cubicBezTo>
                  <a:cubicBezTo>
                    <a:pt x="8374" y="68766"/>
                    <a:pt x="5496" y="64269"/>
                    <a:pt x="3338" y="59053"/>
                  </a:cubicBezTo>
                  <a:cubicBezTo>
                    <a:pt x="1239" y="53867"/>
                    <a:pt x="220" y="48351"/>
                    <a:pt x="220" y="42505"/>
                  </a:cubicBezTo>
                  <a:cubicBezTo>
                    <a:pt x="220" y="36690"/>
                    <a:pt x="1239" y="31204"/>
                    <a:pt x="3338" y="26078"/>
                  </a:cubicBezTo>
                  <a:cubicBezTo>
                    <a:pt x="5496" y="20891"/>
                    <a:pt x="8374" y="16365"/>
                    <a:pt x="11971" y="12528"/>
                  </a:cubicBezTo>
                  <a:cubicBezTo>
                    <a:pt x="15629" y="8690"/>
                    <a:pt x="19916" y="5692"/>
                    <a:pt x="24802" y="3534"/>
                  </a:cubicBezTo>
                  <a:cubicBezTo>
                    <a:pt x="29658" y="1376"/>
                    <a:pt x="34934" y="297"/>
                    <a:pt x="40630" y="297"/>
                  </a:cubicBezTo>
                  <a:cubicBezTo>
                    <a:pt x="46146" y="297"/>
                    <a:pt x="51332" y="1376"/>
                    <a:pt x="56219" y="3534"/>
                  </a:cubicBezTo>
                  <a:cubicBezTo>
                    <a:pt x="61165" y="5692"/>
                    <a:pt x="65482" y="8690"/>
                    <a:pt x="69169" y="12528"/>
                  </a:cubicBezTo>
                  <a:cubicBezTo>
                    <a:pt x="72827" y="16365"/>
                    <a:pt x="75705" y="20891"/>
                    <a:pt x="77803" y="26078"/>
                  </a:cubicBezTo>
                  <a:cubicBezTo>
                    <a:pt x="79961" y="31204"/>
                    <a:pt x="81040" y="36690"/>
                    <a:pt x="81040" y="42505"/>
                  </a:cubicBezTo>
                  <a:cubicBezTo>
                    <a:pt x="81040" y="48351"/>
                    <a:pt x="79961" y="53867"/>
                    <a:pt x="77803" y="59053"/>
                  </a:cubicBezTo>
                  <a:cubicBezTo>
                    <a:pt x="75705" y="64269"/>
                    <a:pt x="72827" y="68766"/>
                    <a:pt x="69169" y="72603"/>
                  </a:cubicBezTo>
                  <a:cubicBezTo>
                    <a:pt x="65482" y="76380"/>
                    <a:pt x="61165" y="79378"/>
                    <a:pt x="56219" y="81596"/>
                  </a:cubicBezTo>
                  <a:cubicBezTo>
                    <a:pt x="51332" y="83755"/>
                    <a:pt x="46146" y="84834"/>
                    <a:pt x="40630" y="84834"/>
                  </a:cubicBezTo>
                  <a:close/>
                  <a:moveTo>
                    <a:pt x="40630" y="14926"/>
                  </a:moveTo>
                  <a:cubicBezTo>
                    <a:pt x="37333" y="14926"/>
                    <a:pt x="34215" y="15645"/>
                    <a:pt x="31277" y="17084"/>
                  </a:cubicBezTo>
                  <a:cubicBezTo>
                    <a:pt x="28399" y="18523"/>
                    <a:pt x="25821" y="20502"/>
                    <a:pt x="23603" y="22960"/>
                  </a:cubicBezTo>
                  <a:cubicBezTo>
                    <a:pt x="21444" y="25448"/>
                    <a:pt x="19706" y="28356"/>
                    <a:pt x="18447" y="31713"/>
                  </a:cubicBezTo>
                  <a:cubicBezTo>
                    <a:pt x="17248" y="35071"/>
                    <a:pt x="16648" y="38668"/>
                    <a:pt x="16648" y="42505"/>
                  </a:cubicBezTo>
                  <a:cubicBezTo>
                    <a:pt x="16648" y="46343"/>
                    <a:pt x="17248" y="49940"/>
                    <a:pt x="18447" y="53297"/>
                  </a:cubicBezTo>
                  <a:cubicBezTo>
                    <a:pt x="19706" y="56655"/>
                    <a:pt x="21444" y="59623"/>
                    <a:pt x="23603" y="62171"/>
                  </a:cubicBezTo>
                  <a:cubicBezTo>
                    <a:pt x="25821" y="64749"/>
                    <a:pt x="28399" y="66727"/>
                    <a:pt x="31277" y="68166"/>
                  </a:cubicBezTo>
                  <a:cubicBezTo>
                    <a:pt x="34215" y="69605"/>
                    <a:pt x="37333" y="70325"/>
                    <a:pt x="40630" y="70325"/>
                  </a:cubicBezTo>
                  <a:cubicBezTo>
                    <a:pt x="43808" y="70325"/>
                    <a:pt x="46896" y="69605"/>
                    <a:pt x="49863" y="68166"/>
                  </a:cubicBezTo>
                  <a:cubicBezTo>
                    <a:pt x="52801" y="66727"/>
                    <a:pt x="55319" y="64749"/>
                    <a:pt x="57418" y="62171"/>
                  </a:cubicBezTo>
                  <a:cubicBezTo>
                    <a:pt x="59576" y="59623"/>
                    <a:pt x="61255" y="56655"/>
                    <a:pt x="62454" y="53297"/>
                  </a:cubicBezTo>
                  <a:cubicBezTo>
                    <a:pt x="63713" y="49940"/>
                    <a:pt x="64373" y="46343"/>
                    <a:pt x="64373" y="42505"/>
                  </a:cubicBezTo>
                  <a:cubicBezTo>
                    <a:pt x="64373" y="38668"/>
                    <a:pt x="63713" y="35071"/>
                    <a:pt x="62454" y="31713"/>
                  </a:cubicBezTo>
                  <a:cubicBezTo>
                    <a:pt x="61255" y="28356"/>
                    <a:pt x="59576" y="25448"/>
                    <a:pt x="57418" y="22960"/>
                  </a:cubicBezTo>
                  <a:cubicBezTo>
                    <a:pt x="55319" y="20502"/>
                    <a:pt x="52801" y="18523"/>
                    <a:pt x="49863" y="17084"/>
                  </a:cubicBezTo>
                  <a:cubicBezTo>
                    <a:pt x="46896" y="15645"/>
                    <a:pt x="43808" y="14926"/>
                    <a:pt x="40630" y="149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3"/>
            <p:cNvSpPr/>
            <p:nvPr/>
          </p:nvSpPr>
          <p:spPr>
            <a:xfrm>
              <a:off x="5702366" y="4000065"/>
              <a:ext cx="50003" cy="105033"/>
            </a:xfrm>
            <a:custGeom>
              <a:avLst/>
              <a:gdLst/>
              <a:ahLst/>
              <a:cxnLst/>
              <a:rect l="l" t="t" r="r" b="b"/>
              <a:pathLst>
                <a:path w="50003" h="105033" extrusionOk="0">
                  <a:moveTo>
                    <a:pt x="49875" y="102461"/>
                  </a:moveTo>
                  <a:cubicBezTo>
                    <a:pt x="45228" y="103960"/>
                    <a:pt x="40672" y="104889"/>
                    <a:pt x="36205" y="105219"/>
                  </a:cubicBezTo>
                  <a:cubicBezTo>
                    <a:pt x="31708" y="105609"/>
                    <a:pt x="27691" y="104979"/>
                    <a:pt x="24094" y="103300"/>
                  </a:cubicBezTo>
                  <a:cubicBezTo>
                    <a:pt x="20497" y="101711"/>
                    <a:pt x="17559" y="98863"/>
                    <a:pt x="15341" y="94787"/>
                  </a:cubicBezTo>
                  <a:cubicBezTo>
                    <a:pt x="13092" y="90650"/>
                    <a:pt x="11983" y="84894"/>
                    <a:pt x="11983" y="77519"/>
                  </a:cubicBezTo>
                  <a:lnTo>
                    <a:pt x="11983" y="36510"/>
                  </a:lnTo>
                  <a:lnTo>
                    <a:pt x="232" y="36510"/>
                  </a:lnTo>
                  <a:lnTo>
                    <a:pt x="232" y="25238"/>
                  </a:lnTo>
                  <a:lnTo>
                    <a:pt x="11983" y="21881"/>
                  </a:lnTo>
                  <a:lnTo>
                    <a:pt x="11983" y="297"/>
                  </a:lnTo>
                  <a:lnTo>
                    <a:pt x="28291" y="297"/>
                  </a:lnTo>
                  <a:lnTo>
                    <a:pt x="28291" y="21881"/>
                  </a:lnTo>
                  <a:lnTo>
                    <a:pt x="50235" y="21881"/>
                  </a:lnTo>
                  <a:lnTo>
                    <a:pt x="50235" y="36510"/>
                  </a:lnTo>
                  <a:lnTo>
                    <a:pt x="28291" y="36510"/>
                  </a:lnTo>
                  <a:lnTo>
                    <a:pt x="28291" y="80037"/>
                  </a:lnTo>
                  <a:cubicBezTo>
                    <a:pt x="28291" y="82675"/>
                    <a:pt x="28591" y="84804"/>
                    <a:pt x="29250" y="86393"/>
                  </a:cubicBezTo>
                  <a:cubicBezTo>
                    <a:pt x="29880" y="88012"/>
                    <a:pt x="30929" y="89211"/>
                    <a:pt x="32368" y="89990"/>
                  </a:cubicBezTo>
                  <a:cubicBezTo>
                    <a:pt x="33807" y="90709"/>
                    <a:pt x="35666" y="91069"/>
                    <a:pt x="38004" y="91069"/>
                  </a:cubicBezTo>
                  <a:cubicBezTo>
                    <a:pt x="40402" y="91069"/>
                    <a:pt x="43280" y="90889"/>
                    <a:pt x="46637" y="904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4" name="Google Shape;134;p3"/>
            <p:cNvSpPr/>
            <p:nvPr/>
          </p:nvSpPr>
          <p:spPr>
            <a:xfrm>
              <a:off x="5758074" y="4021649"/>
              <a:ext cx="85616" cy="112836"/>
            </a:xfrm>
            <a:custGeom>
              <a:avLst/>
              <a:gdLst/>
              <a:ahLst/>
              <a:cxnLst/>
              <a:rect l="l" t="t" r="r" b="b"/>
              <a:pathLst>
                <a:path w="85616" h="112836" extrusionOk="0">
                  <a:moveTo>
                    <a:pt x="34414" y="71883"/>
                  </a:moveTo>
                  <a:lnTo>
                    <a:pt x="239" y="297"/>
                  </a:lnTo>
                  <a:lnTo>
                    <a:pt x="18466" y="297"/>
                  </a:lnTo>
                  <a:lnTo>
                    <a:pt x="43407" y="52698"/>
                  </a:lnTo>
                  <a:lnTo>
                    <a:pt x="67749" y="297"/>
                  </a:lnTo>
                  <a:lnTo>
                    <a:pt x="85856" y="297"/>
                  </a:lnTo>
                  <a:lnTo>
                    <a:pt x="33814" y="113133"/>
                  </a:lnTo>
                  <a:lnTo>
                    <a:pt x="15708" y="1131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 name="Google Shape;135;p3"/>
            <p:cNvSpPr/>
            <p:nvPr/>
          </p:nvSpPr>
          <p:spPr>
            <a:xfrm>
              <a:off x="5856019" y="4019850"/>
              <a:ext cx="80819" cy="115834"/>
            </a:xfrm>
            <a:custGeom>
              <a:avLst/>
              <a:gdLst/>
              <a:ahLst/>
              <a:cxnLst/>
              <a:rect l="l" t="t" r="r" b="b"/>
              <a:pathLst>
                <a:path w="80819" h="115834" extrusionOk="0">
                  <a:moveTo>
                    <a:pt x="251" y="116131"/>
                  </a:moveTo>
                  <a:lnTo>
                    <a:pt x="251" y="2096"/>
                  </a:lnTo>
                  <a:lnTo>
                    <a:pt x="13201" y="2096"/>
                  </a:lnTo>
                  <a:lnTo>
                    <a:pt x="16559" y="10489"/>
                  </a:lnTo>
                  <a:cubicBezTo>
                    <a:pt x="19826" y="7311"/>
                    <a:pt x="23544" y="4823"/>
                    <a:pt x="27711" y="3055"/>
                  </a:cubicBezTo>
                  <a:cubicBezTo>
                    <a:pt x="31937" y="1226"/>
                    <a:pt x="36704" y="297"/>
                    <a:pt x="41980" y="297"/>
                  </a:cubicBezTo>
                  <a:cubicBezTo>
                    <a:pt x="47556" y="297"/>
                    <a:pt x="52772" y="1376"/>
                    <a:pt x="57568" y="3534"/>
                  </a:cubicBezTo>
                  <a:cubicBezTo>
                    <a:pt x="62365" y="5692"/>
                    <a:pt x="66472" y="8690"/>
                    <a:pt x="69919" y="12528"/>
                  </a:cubicBezTo>
                  <a:cubicBezTo>
                    <a:pt x="73427" y="16365"/>
                    <a:pt x="76155" y="20891"/>
                    <a:pt x="78073" y="26078"/>
                  </a:cubicBezTo>
                  <a:cubicBezTo>
                    <a:pt x="80052" y="31204"/>
                    <a:pt x="81071" y="36690"/>
                    <a:pt x="81071" y="42505"/>
                  </a:cubicBezTo>
                  <a:cubicBezTo>
                    <a:pt x="81071" y="48351"/>
                    <a:pt x="80052" y="53867"/>
                    <a:pt x="78073" y="59053"/>
                  </a:cubicBezTo>
                  <a:cubicBezTo>
                    <a:pt x="76155" y="64269"/>
                    <a:pt x="73427" y="68766"/>
                    <a:pt x="69919" y="72603"/>
                  </a:cubicBezTo>
                  <a:cubicBezTo>
                    <a:pt x="66472" y="76380"/>
                    <a:pt x="62365" y="79378"/>
                    <a:pt x="57568" y="81596"/>
                  </a:cubicBezTo>
                  <a:cubicBezTo>
                    <a:pt x="52772" y="83755"/>
                    <a:pt x="47556" y="84834"/>
                    <a:pt x="41980" y="84834"/>
                  </a:cubicBezTo>
                  <a:cubicBezTo>
                    <a:pt x="36464" y="84834"/>
                    <a:pt x="31608" y="83905"/>
                    <a:pt x="27471" y="82076"/>
                  </a:cubicBezTo>
                  <a:cubicBezTo>
                    <a:pt x="23304" y="80158"/>
                    <a:pt x="19677" y="77490"/>
                    <a:pt x="16559" y="74042"/>
                  </a:cubicBezTo>
                  <a:lnTo>
                    <a:pt x="16559" y="116131"/>
                  </a:lnTo>
                  <a:close/>
                  <a:moveTo>
                    <a:pt x="40661" y="15046"/>
                  </a:moveTo>
                  <a:cubicBezTo>
                    <a:pt x="37363" y="15046"/>
                    <a:pt x="34246" y="15615"/>
                    <a:pt x="31308" y="16724"/>
                  </a:cubicBezTo>
                  <a:cubicBezTo>
                    <a:pt x="28430" y="17774"/>
                    <a:pt x="25852" y="19452"/>
                    <a:pt x="23634" y="21761"/>
                  </a:cubicBezTo>
                  <a:cubicBezTo>
                    <a:pt x="21475" y="24009"/>
                    <a:pt x="19737" y="26857"/>
                    <a:pt x="18477" y="30274"/>
                  </a:cubicBezTo>
                  <a:cubicBezTo>
                    <a:pt x="17278" y="33722"/>
                    <a:pt x="16679" y="37799"/>
                    <a:pt x="16679" y="42505"/>
                  </a:cubicBezTo>
                  <a:cubicBezTo>
                    <a:pt x="16679" y="47542"/>
                    <a:pt x="17278" y="51858"/>
                    <a:pt x="18477" y="55456"/>
                  </a:cubicBezTo>
                  <a:cubicBezTo>
                    <a:pt x="19737" y="58993"/>
                    <a:pt x="21475" y="61871"/>
                    <a:pt x="23634" y="64089"/>
                  </a:cubicBezTo>
                  <a:cubicBezTo>
                    <a:pt x="25852" y="66248"/>
                    <a:pt x="28430" y="67867"/>
                    <a:pt x="31308" y="68886"/>
                  </a:cubicBezTo>
                  <a:cubicBezTo>
                    <a:pt x="34246" y="69845"/>
                    <a:pt x="37363" y="70325"/>
                    <a:pt x="40661" y="70325"/>
                  </a:cubicBezTo>
                  <a:cubicBezTo>
                    <a:pt x="43929" y="70325"/>
                    <a:pt x="47016" y="69605"/>
                    <a:pt x="49894" y="68166"/>
                  </a:cubicBezTo>
                  <a:cubicBezTo>
                    <a:pt x="52832" y="66727"/>
                    <a:pt x="55350" y="64749"/>
                    <a:pt x="57449" y="62171"/>
                  </a:cubicBezTo>
                  <a:cubicBezTo>
                    <a:pt x="59607" y="59623"/>
                    <a:pt x="61286" y="56655"/>
                    <a:pt x="62485" y="53297"/>
                  </a:cubicBezTo>
                  <a:cubicBezTo>
                    <a:pt x="63744" y="49940"/>
                    <a:pt x="64403" y="46343"/>
                    <a:pt x="64403" y="42505"/>
                  </a:cubicBezTo>
                  <a:cubicBezTo>
                    <a:pt x="64403" y="38668"/>
                    <a:pt x="63744" y="35071"/>
                    <a:pt x="62485" y="31713"/>
                  </a:cubicBezTo>
                  <a:cubicBezTo>
                    <a:pt x="61286" y="28356"/>
                    <a:pt x="59607" y="25448"/>
                    <a:pt x="57449" y="22960"/>
                  </a:cubicBezTo>
                  <a:cubicBezTo>
                    <a:pt x="55350" y="20502"/>
                    <a:pt x="52832" y="18583"/>
                    <a:pt x="49894" y="17204"/>
                  </a:cubicBezTo>
                  <a:cubicBezTo>
                    <a:pt x="47016" y="15765"/>
                    <a:pt x="43929" y="15046"/>
                    <a:pt x="40661" y="150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 name="Google Shape;136;p3"/>
            <p:cNvSpPr/>
            <p:nvPr/>
          </p:nvSpPr>
          <p:spPr>
            <a:xfrm>
              <a:off x="5947100" y="4019850"/>
              <a:ext cx="77342" cy="84537"/>
            </a:xfrm>
            <a:custGeom>
              <a:avLst/>
              <a:gdLst/>
              <a:ahLst/>
              <a:cxnLst/>
              <a:rect l="l" t="t" r="r" b="b"/>
              <a:pathLst>
                <a:path w="77342" h="84537" extrusionOk="0">
                  <a:moveTo>
                    <a:pt x="42472" y="84834"/>
                  </a:moveTo>
                  <a:cubicBezTo>
                    <a:pt x="36626" y="84834"/>
                    <a:pt x="31141" y="83755"/>
                    <a:pt x="26044" y="81596"/>
                  </a:cubicBezTo>
                  <a:cubicBezTo>
                    <a:pt x="20918" y="79378"/>
                    <a:pt x="16451" y="76380"/>
                    <a:pt x="12614" y="72603"/>
                  </a:cubicBezTo>
                  <a:cubicBezTo>
                    <a:pt x="8777" y="68766"/>
                    <a:pt x="5719" y="64269"/>
                    <a:pt x="3501" y="59053"/>
                  </a:cubicBezTo>
                  <a:cubicBezTo>
                    <a:pt x="1343" y="53867"/>
                    <a:pt x="263" y="48351"/>
                    <a:pt x="263" y="42505"/>
                  </a:cubicBezTo>
                  <a:cubicBezTo>
                    <a:pt x="263" y="36690"/>
                    <a:pt x="1283" y="31204"/>
                    <a:pt x="3381" y="26078"/>
                  </a:cubicBezTo>
                  <a:cubicBezTo>
                    <a:pt x="5450" y="20891"/>
                    <a:pt x="8237" y="16365"/>
                    <a:pt x="11775" y="12528"/>
                  </a:cubicBezTo>
                  <a:cubicBezTo>
                    <a:pt x="15372" y="8690"/>
                    <a:pt x="19509" y="5692"/>
                    <a:pt x="24246" y="3534"/>
                  </a:cubicBezTo>
                  <a:cubicBezTo>
                    <a:pt x="28952" y="1376"/>
                    <a:pt x="33988" y="297"/>
                    <a:pt x="39354" y="297"/>
                  </a:cubicBezTo>
                  <a:cubicBezTo>
                    <a:pt x="44870" y="297"/>
                    <a:pt x="49937" y="1256"/>
                    <a:pt x="54583" y="3175"/>
                  </a:cubicBezTo>
                  <a:cubicBezTo>
                    <a:pt x="59290" y="5033"/>
                    <a:pt x="63337" y="7971"/>
                    <a:pt x="66694" y="12048"/>
                  </a:cubicBezTo>
                  <a:cubicBezTo>
                    <a:pt x="70112" y="16065"/>
                    <a:pt x="72810" y="21161"/>
                    <a:pt x="74728" y="27397"/>
                  </a:cubicBezTo>
                  <a:cubicBezTo>
                    <a:pt x="76647" y="33632"/>
                    <a:pt x="77606" y="41126"/>
                    <a:pt x="77606" y="49820"/>
                  </a:cubicBezTo>
                  <a:lnTo>
                    <a:pt x="17651" y="49820"/>
                  </a:lnTo>
                  <a:cubicBezTo>
                    <a:pt x="18430" y="52698"/>
                    <a:pt x="19689" y="55426"/>
                    <a:pt x="21368" y="57974"/>
                  </a:cubicBezTo>
                  <a:cubicBezTo>
                    <a:pt x="23047" y="60462"/>
                    <a:pt x="25025" y="62650"/>
                    <a:pt x="27363" y="64569"/>
                  </a:cubicBezTo>
                  <a:cubicBezTo>
                    <a:pt x="29672" y="66428"/>
                    <a:pt x="32220" y="67867"/>
                    <a:pt x="35038" y="68886"/>
                  </a:cubicBezTo>
                  <a:cubicBezTo>
                    <a:pt x="37916" y="69845"/>
                    <a:pt x="40943" y="70325"/>
                    <a:pt x="44151" y="70325"/>
                  </a:cubicBezTo>
                  <a:cubicBezTo>
                    <a:pt x="48378" y="70325"/>
                    <a:pt x="52305" y="69575"/>
                    <a:pt x="55902" y="68046"/>
                  </a:cubicBezTo>
                  <a:cubicBezTo>
                    <a:pt x="59559" y="66458"/>
                    <a:pt x="62737" y="64329"/>
                    <a:pt x="65375" y="61691"/>
                  </a:cubicBezTo>
                  <a:lnTo>
                    <a:pt x="75448" y="71884"/>
                  </a:lnTo>
                  <a:cubicBezTo>
                    <a:pt x="71521" y="75811"/>
                    <a:pt x="66724" y="78958"/>
                    <a:pt x="61058" y="81357"/>
                  </a:cubicBezTo>
                  <a:cubicBezTo>
                    <a:pt x="55363" y="83665"/>
                    <a:pt x="49187" y="84834"/>
                    <a:pt x="42472" y="84834"/>
                  </a:cubicBezTo>
                  <a:close/>
                  <a:moveTo>
                    <a:pt x="39354" y="15046"/>
                  </a:moveTo>
                  <a:cubicBezTo>
                    <a:pt x="36776" y="15046"/>
                    <a:pt x="34348" y="15585"/>
                    <a:pt x="32040" y="16605"/>
                  </a:cubicBezTo>
                  <a:cubicBezTo>
                    <a:pt x="29702" y="17564"/>
                    <a:pt x="27543" y="18973"/>
                    <a:pt x="25565" y="20802"/>
                  </a:cubicBezTo>
                  <a:cubicBezTo>
                    <a:pt x="23646" y="22570"/>
                    <a:pt x="21967" y="24699"/>
                    <a:pt x="20528" y="27157"/>
                  </a:cubicBezTo>
                  <a:cubicBezTo>
                    <a:pt x="19149" y="29645"/>
                    <a:pt x="18160" y="32373"/>
                    <a:pt x="17531" y="35311"/>
                  </a:cubicBezTo>
                  <a:lnTo>
                    <a:pt x="60099" y="35311"/>
                  </a:lnTo>
                  <a:cubicBezTo>
                    <a:pt x="59859" y="32613"/>
                    <a:pt x="59200" y="30005"/>
                    <a:pt x="58180" y="27517"/>
                  </a:cubicBezTo>
                  <a:cubicBezTo>
                    <a:pt x="57221" y="25058"/>
                    <a:pt x="55812" y="22900"/>
                    <a:pt x="53984" y="21041"/>
                  </a:cubicBezTo>
                  <a:cubicBezTo>
                    <a:pt x="52215" y="19213"/>
                    <a:pt x="50146" y="17774"/>
                    <a:pt x="47748" y="16724"/>
                  </a:cubicBezTo>
                  <a:cubicBezTo>
                    <a:pt x="45350" y="15615"/>
                    <a:pt x="42532" y="15046"/>
                    <a:pt x="39354" y="150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3"/>
            <p:cNvSpPr/>
            <p:nvPr/>
          </p:nvSpPr>
          <p:spPr>
            <a:xfrm>
              <a:off x="6036294" y="4020330"/>
              <a:ext cx="61994" cy="83817"/>
            </a:xfrm>
            <a:custGeom>
              <a:avLst/>
              <a:gdLst/>
              <a:ahLst/>
              <a:cxnLst/>
              <a:rect l="l" t="t" r="r" b="b"/>
              <a:pathLst>
                <a:path w="61994" h="83817" extrusionOk="0">
                  <a:moveTo>
                    <a:pt x="41884" y="65528"/>
                  </a:moveTo>
                  <a:cubicBezTo>
                    <a:pt x="42903" y="64569"/>
                    <a:pt x="43803" y="63550"/>
                    <a:pt x="44522" y="62411"/>
                  </a:cubicBezTo>
                  <a:cubicBezTo>
                    <a:pt x="45302" y="61302"/>
                    <a:pt x="45721" y="60012"/>
                    <a:pt x="45721" y="58574"/>
                  </a:cubicBezTo>
                  <a:cubicBezTo>
                    <a:pt x="45721" y="56745"/>
                    <a:pt x="45062" y="55216"/>
                    <a:pt x="43803" y="54017"/>
                  </a:cubicBezTo>
                  <a:cubicBezTo>
                    <a:pt x="42514" y="52818"/>
                    <a:pt x="40955" y="51799"/>
                    <a:pt x="39126" y="50899"/>
                  </a:cubicBezTo>
                  <a:cubicBezTo>
                    <a:pt x="37268" y="50030"/>
                    <a:pt x="35319" y="49400"/>
                    <a:pt x="33251" y="48981"/>
                  </a:cubicBezTo>
                  <a:cubicBezTo>
                    <a:pt x="31242" y="48501"/>
                    <a:pt x="29563" y="48111"/>
                    <a:pt x="28214" y="47782"/>
                  </a:cubicBezTo>
                  <a:cubicBezTo>
                    <a:pt x="24527" y="46912"/>
                    <a:pt x="21050" y="45833"/>
                    <a:pt x="17782" y="44544"/>
                  </a:cubicBezTo>
                  <a:cubicBezTo>
                    <a:pt x="14485" y="43195"/>
                    <a:pt x="11667" y="41606"/>
                    <a:pt x="9268" y="39747"/>
                  </a:cubicBezTo>
                  <a:cubicBezTo>
                    <a:pt x="6870" y="37919"/>
                    <a:pt x="4952" y="35760"/>
                    <a:pt x="3513" y="33272"/>
                  </a:cubicBezTo>
                  <a:cubicBezTo>
                    <a:pt x="2134" y="30724"/>
                    <a:pt x="1474" y="27696"/>
                    <a:pt x="1474" y="24159"/>
                  </a:cubicBezTo>
                  <a:cubicBezTo>
                    <a:pt x="1474" y="20981"/>
                    <a:pt x="2224" y="17924"/>
                    <a:pt x="3752" y="15046"/>
                  </a:cubicBezTo>
                  <a:cubicBezTo>
                    <a:pt x="5341" y="12168"/>
                    <a:pt x="7470" y="9650"/>
                    <a:pt x="10108" y="7491"/>
                  </a:cubicBezTo>
                  <a:cubicBezTo>
                    <a:pt x="12746" y="5273"/>
                    <a:pt x="15804" y="3505"/>
                    <a:pt x="19341" y="2215"/>
                  </a:cubicBezTo>
                  <a:cubicBezTo>
                    <a:pt x="22938" y="956"/>
                    <a:pt x="26685" y="297"/>
                    <a:pt x="30613" y="297"/>
                  </a:cubicBezTo>
                  <a:cubicBezTo>
                    <a:pt x="34030" y="297"/>
                    <a:pt x="37328" y="836"/>
                    <a:pt x="40445" y="1855"/>
                  </a:cubicBezTo>
                  <a:cubicBezTo>
                    <a:pt x="43623" y="2815"/>
                    <a:pt x="46471" y="4194"/>
                    <a:pt x="48959" y="5933"/>
                  </a:cubicBezTo>
                  <a:cubicBezTo>
                    <a:pt x="51507" y="7701"/>
                    <a:pt x="53666" y="9830"/>
                    <a:pt x="55434" y="12288"/>
                  </a:cubicBezTo>
                  <a:cubicBezTo>
                    <a:pt x="57173" y="14686"/>
                    <a:pt x="58342" y="17414"/>
                    <a:pt x="58912" y="20442"/>
                  </a:cubicBezTo>
                  <a:lnTo>
                    <a:pt x="44282" y="24039"/>
                  </a:lnTo>
                  <a:cubicBezTo>
                    <a:pt x="43563" y="21341"/>
                    <a:pt x="42064" y="19093"/>
                    <a:pt x="39846" y="17324"/>
                  </a:cubicBezTo>
                  <a:cubicBezTo>
                    <a:pt x="37597" y="15495"/>
                    <a:pt x="34510" y="14566"/>
                    <a:pt x="30613" y="14566"/>
                  </a:cubicBezTo>
                  <a:cubicBezTo>
                    <a:pt x="29234" y="14566"/>
                    <a:pt x="27795" y="14776"/>
                    <a:pt x="26296" y="15166"/>
                  </a:cubicBezTo>
                  <a:cubicBezTo>
                    <a:pt x="24857" y="15585"/>
                    <a:pt x="23538" y="16185"/>
                    <a:pt x="22339" y="16964"/>
                  </a:cubicBezTo>
                  <a:cubicBezTo>
                    <a:pt x="21140" y="17774"/>
                    <a:pt x="20090" y="18733"/>
                    <a:pt x="19221" y="19842"/>
                  </a:cubicBezTo>
                  <a:cubicBezTo>
                    <a:pt x="18322" y="20981"/>
                    <a:pt x="17902" y="22240"/>
                    <a:pt x="17902" y="23679"/>
                  </a:cubicBezTo>
                  <a:cubicBezTo>
                    <a:pt x="17902" y="25298"/>
                    <a:pt x="18382" y="26647"/>
                    <a:pt x="19341" y="27756"/>
                  </a:cubicBezTo>
                  <a:cubicBezTo>
                    <a:pt x="20300" y="28895"/>
                    <a:pt x="21439" y="29795"/>
                    <a:pt x="22818" y="30514"/>
                  </a:cubicBezTo>
                  <a:cubicBezTo>
                    <a:pt x="24167" y="31234"/>
                    <a:pt x="25606" y="31833"/>
                    <a:pt x="27135" y="32313"/>
                  </a:cubicBezTo>
                  <a:cubicBezTo>
                    <a:pt x="28724" y="32733"/>
                    <a:pt x="30193" y="33122"/>
                    <a:pt x="31572" y="33512"/>
                  </a:cubicBezTo>
                  <a:cubicBezTo>
                    <a:pt x="37567" y="34951"/>
                    <a:pt x="42514" y="36510"/>
                    <a:pt x="46441" y="38189"/>
                  </a:cubicBezTo>
                  <a:cubicBezTo>
                    <a:pt x="50338" y="39867"/>
                    <a:pt x="53456" y="41756"/>
                    <a:pt x="55794" y="43824"/>
                  </a:cubicBezTo>
                  <a:cubicBezTo>
                    <a:pt x="58192" y="45833"/>
                    <a:pt x="59871" y="48021"/>
                    <a:pt x="60830" y="50420"/>
                  </a:cubicBezTo>
                  <a:cubicBezTo>
                    <a:pt x="61789" y="52818"/>
                    <a:pt x="62269" y="55546"/>
                    <a:pt x="62269" y="58574"/>
                  </a:cubicBezTo>
                  <a:cubicBezTo>
                    <a:pt x="62269" y="62171"/>
                    <a:pt x="61430" y="65588"/>
                    <a:pt x="59751" y="68766"/>
                  </a:cubicBezTo>
                  <a:cubicBezTo>
                    <a:pt x="58132" y="71884"/>
                    <a:pt x="55914" y="74612"/>
                    <a:pt x="53036" y="76920"/>
                  </a:cubicBezTo>
                  <a:cubicBezTo>
                    <a:pt x="50218" y="79168"/>
                    <a:pt x="46831" y="80937"/>
                    <a:pt x="42843" y="82196"/>
                  </a:cubicBezTo>
                  <a:cubicBezTo>
                    <a:pt x="38826" y="83455"/>
                    <a:pt x="34510" y="84115"/>
                    <a:pt x="29893" y="84115"/>
                  </a:cubicBezTo>
                  <a:cubicBezTo>
                    <a:pt x="22938" y="84115"/>
                    <a:pt x="16733" y="82436"/>
                    <a:pt x="11307" y="79078"/>
                  </a:cubicBezTo>
                  <a:cubicBezTo>
                    <a:pt x="5851" y="75661"/>
                    <a:pt x="2194" y="71044"/>
                    <a:pt x="275" y="65289"/>
                  </a:cubicBezTo>
                  <a:lnTo>
                    <a:pt x="14065" y="59053"/>
                  </a:lnTo>
                  <a:cubicBezTo>
                    <a:pt x="15893" y="62980"/>
                    <a:pt x="18202" y="65648"/>
                    <a:pt x="21020" y="67087"/>
                  </a:cubicBezTo>
                  <a:cubicBezTo>
                    <a:pt x="23808" y="68466"/>
                    <a:pt x="27015" y="69126"/>
                    <a:pt x="30613" y="69126"/>
                  </a:cubicBezTo>
                  <a:cubicBezTo>
                    <a:pt x="35079" y="69126"/>
                    <a:pt x="38826" y="67927"/>
                    <a:pt x="41884" y="655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 name="Google Shape;138;p3"/>
            <p:cNvSpPr/>
            <p:nvPr/>
          </p:nvSpPr>
          <p:spPr>
            <a:xfrm>
              <a:off x="6151770" y="4019850"/>
              <a:ext cx="80820" cy="84537"/>
            </a:xfrm>
            <a:custGeom>
              <a:avLst/>
              <a:gdLst/>
              <a:ahLst/>
              <a:cxnLst/>
              <a:rect l="l" t="t" r="r" b="b"/>
              <a:pathLst>
                <a:path w="80820" h="84537" extrusionOk="0">
                  <a:moveTo>
                    <a:pt x="40700" y="84834"/>
                  </a:moveTo>
                  <a:cubicBezTo>
                    <a:pt x="35004" y="84834"/>
                    <a:pt x="29728" y="83755"/>
                    <a:pt x="24872" y="81596"/>
                  </a:cubicBezTo>
                  <a:cubicBezTo>
                    <a:pt x="19986" y="79378"/>
                    <a:pt x="15699" y="76380"/>
                    <a:pt x="12042" y="72603"/>
                  </a:cubicBezTo>
                  <a:cubicBezTo>
                    <a:pt x="8444" y="68766"/>
                    <a:pt x="5566" y="64269"/>
                    <a:pt x="3408" y="59053"/>
                  </a:cubicBezTo>
                  <a:cubicBezTo>
                    <a:pt x="1309" y="53867"/>
                    <a:pt x="290" y="48351"/>
                    <a:pt x="290" y="42505"/>
                  </a:cubicBezTo>
                  <a:cubicBezTo>
                    <a:pt x="290" y="36690"/>
                    <a:pt x="1309" y="31204"/>
                    <a:pt x="3408" y="26078"/>
                  </a:cubicBezTo>
                  <a:cubicBezTo>
                    <a:pt x="5566" y="20891"/>
                    <a:pt x="8444" y="16365"/>
                    <a:pt x="12042" y="12528"/>
                  </a:cubicBezTo>
                  <a:cubicBezTo>
                    <a:pt x="15699" y="8690"/>
                    <a:pt x="19986" y="5692"/>
                    <a:pt x="24872" y="3534"/>
                  </a:cubicBezTo>
                  <a:cubicBezTo>
                    <a:pt x="29728" y="1376"/>
                    <a:pt x="35004" y="297"/>
                    <a:pt x="40700" y="297"/>
                  </a:cubicBezTo>
                  <a:cubicBezTo>
                    <a:pt x="46216" y="297"/>
                    <a:pt x="51402" y="1376"/>
                    <a:pt x="56289" y="3534"/>
                  </a:cubicBezTo>
                  <a:cubicBezTo>
                    <a:pt x="61235" y="5692"/>
                    <a:pt x="65552" y="8690"/>
                    <a:pt x="69239" y="12528"/>
                  </a:cubicBezTo>
                  <a:cubicBezTo>
                    <a:pt x="72897" y="16365"/>
                    <a:pt x="75775" y="20891"/>
                    <a:pt x="77873" y="26078"/>
                  </a:cubicBezTo>
                  <a:cubicBezTo>
                    <a:pt x="80032" y="31204"/>
                    <a:pt x="81111" y="36690"/>
                    <a:pt x="81111" y="42505"/>
                  </a:cubicBezTo>
                  <a:cubicBezTo>
                    <a:pt x="81111" y="48351"/>
                    <a:pt x="80032" y="53867"/>
                    <a:pt x="77873" y="59053"/>
                  </a:cubicBezTo>
                  <a:cubicBezTo>
                    <a:pt x="75775" y="64269"/>
                    <a:pt x="72897" y="68766"/>
                    <a:pt x="69239" y="72603"/>
                  </a:cubicBezTo>
                  <a:cubicBezTo>
                    <a:pt x="65552" y="76380"/>
                    <a:pt x="61235" y="79378"/>
                    <a:pt x="56289" y="81596"/>
                  </a:cubicBezTo>
                  <a:cubicBezTo>
                    <a:pt x="51402" y="83755"/>
                    <a:pt x="46216" y="84834"/>
                    <a:pt x="40700" y="84834"/>
                  </a:cubicBezTo>
                  <a:close/>
                  <a:moveTo>
                    <a:pt x="40700" y="14926"/>
                  </a:moveTo>
                  <a:cubicBezTo>
                    <a:pt x="37403" y="14926"/>
                    <a:pt x="34285" y="15645"/>
                    <a:pt x="31347" y="17084"/>
                  </a:cubicBezTo>
                  <a:cubicBezTo>
                    <a:pt x="28469" y="18523"/>
                    <a:pt x="25891" y="20502"/>
                    <a:pt x="23673" y="22960"/>
                  </a:cubicBezTo>
                  <a:cubicBezTo>
                    <a:pt x="21514" y="25448"/>
                    <a:pt x="19776" y="28356"/>
                    <a:pt x="18517" y="31713"/>
                  </a:cubicBezTo>
                  <a:cubicBezTo>
                    <a:pt x="17318" y="35071"/>
                    <a:pt x="16718" y="38668"/>
                    <a:pt x="16718" y="42505"/>
                  </a:cubicBezTo>
                  <a:cubicBezTo>
                    <a:pt x="16718" y="46343"/>
                    <a:pt x="17318" y="49940"/>
                    <a:pt x="18517" y="53297"/>
                  </a:cubicBezTo>
                  <a:cubicBezTo>
                    <a:pt x="19776" y="56655"/>
                    <a:pt x="21514" y="59623"/>
                    <a:pt x="23673" y="62171"/>
                  </a:cubicBezTo>
                  <a:cubicBezTo>
                    <a:pt x="25891" y="64749"/>
                    <a:pt x="28469" y="66727"/>
                    <a:pt x="31347" y="68166"/>
                  </a:cubicBezTo>
                  <a:cubicBezTo>
                    <a:pt x="34285" y="69605"/>
                    <a:pt x="37403" y="70325"/>
                    <a:pt x="40700" y="70325"/>
                  </a:cubicBezTo>
                  <a:cubicBezTo>
                    <a:pt x="43878" y="70325"/>
                    <a:pt x="46966" y="69605"/>
                    <a:pt x="49933" y="68166"/>
                  </a:cubicBezTo>
                  <a:cubicBezTo>
                    <a:pt x="52871" y="66727"/>
                    <a:pt x="55389" y="64749"/>
                    <a:pt x="57488" y="62171"/>
                  </a:cubicBezTo>
                  <a:cubicBezTo>
                    <a:pt x="59646" y="59623"/>
                    <a:pt x="61325" y="56655"/>
                    <a:pt x="62524" y="53297"/>
                  </a:cubicBezTo>
                  <a:cubicBezTo>
                    <a:pt x="63783" y="49940"/>
                    <a:pt x="64443" y="46343"/>
                    <a:pt x="64443" y="42505"/>
                  </a:cubicBezTo>
                  <a:cubicBezTo>
                    <a:pt x="64443" y="38668"/>
                    <a:pt x="63783" y="35071"/>
                    <a:pt x="62524" y="31713"/>
                  </a:cubicBezTo>
                  <a:cubicBezTo>
                    <a:pt x="61325" y="28356"/>
                    <a:pt x="59646" y="25448"/>
                    <a:pt x="57488" y="22960"/>
                  </a:cubicBezTo>
                  <a:cubicBezTo>
                    <a:pt x="55389" y="20502"/>
                    <a:pt x="52871" y="18523"/>
                    <a:pt x="49933" y="17084"/>
                  </a:cubicBezTo>
                  <a:cubicBezTo>
                    <a:pt x="46966" y="15645"/>
                    <a:pt x="43878" y="14926"/>
                    <a:pt x="40700" y="149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3"/>
            <p:cNvSpPr/>
            <p:nvPr/>
          </p:nvSpPr>
          <p:spPr>
            <a:xfrm>
              <a:off x="6243504" y="3978720"/>
              <a:ext cx="55159" cy="123628"/>
            </a:xfrm>
            <a:custGeom>
              <a:avLst/>
              <a:gdLst/>
              <a:ahLst/>
              <a:cxnLst/>
              <a:rect l="l" t="t" r="r" b="b"/>
              <a:pathLst>
                <a:path w="55159" h="123628" extrusionOk="0">
                  <a:moveTo>
                    <a:pt x="14211" y="123925"/>
                  </a:moveTo>
                  <a:lnTo>
                    <a:pt x="14211" y="57854"/>
                  </a:lnTo>
                  <a:lnTo>
                    <a:pt x="302" y="57854"/>
                  </a:lnTo>
                  <a:lnTo>
                    <a:pt x="302" y="46583"/>
                  </a:lnTo>
                  <a:lnTo>
                    <a:pt x="14211" y="43225"/>
                  </a:lnTo>
                  <a:lnTo>
                    <a:pt x="14211" y="33513"/>
                  </a:lnTo>
                  <a:cubicBezTo>
                    <a:pt x="14211" y="27757"/>
                    <a:pt x="14931" y="22780"/>
                    <a:pt x="16370" y="18523"/>
                  </a:cubicBezTo>
                  <a:cubicBezTo>
                    <a:pt x="17809" y="14296"/>
                    <a:pt x="19757" y="10849"/>
                    <a:pt x="22246" y="8211"/>
                  </a:cubicBezTo>
                  <a:cubicBezTo>
                    <a:pt x="24794" y="5513"/>
                    <a:pt x="27701" y="3505"/>
                    <a:pt x="30999" y="2215"/>
                  </a:cubicBezTo>
                  <a:cubicBezTo>
                    <a:pt x="34267" y="957"/>
                    <a:pt x="37744" y="297"/>
                    <a:pt x="41431" y="297"/>
                  </a:cubicBezTo>
                  <a:cubicBezTo>
                    <a:pt x="46048" y="297"/>
                    <a:pt x="50724" y="1256"/>
                    <a:pt x="55461" y="3175"/>
                  </a:cubicBezTo>
                  <a:lnTo>
                    <a:pt x="55461" y="15046"/>
                  </a:lnTo>
                  <a:cubicBezTo>
                    <a:pt x="51384" y="13846"/>
                    <a:pt x="47906" y="13247"/>
                    <a:pt x="45029" y="13247"/>
                  </a:cubicBezTo>
                  <a:cubicBezTo>
                    <a:pt x="40382" y="13247"/>
                    <a:pt x="36785" y="14656"/>
                    <a:pt x="34237" y="17444"/>
                  </a:cubicBezTo>
                  <a:cubicBezTo>
                    <a:pt x="31749" y="20262"/>
                    <a:pt x="30519" y="24729"/>
                    <a:pt x="30519" y="30874"/>
                  </a:cubicBezTo>
                  <a:lnTo>
                    <a:pt x="30519" y="43225"/>
                  </a:lnTo>
                  <a:lnTo>
                    <a:pt x="55461" y="43225"/>
                  </a:lnTo>
                  <a:lnTo>
                    <a:pt x="55461" y="57854"/>
                  </a:lnTo>
                  <a:lnTo>
                    <a:pt x="30519" y="57854"/>
                  </a:lnTo>
                  <a:lnTo>
                    <a:pt x="30519" y="1239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3"/>
            <p:cNvSpPr/>
            <p:nvPr/>
          </p:nvSpPr>
          <p:spPr>
            <a:xfrm>
              <a:off x="6353790" y="3982917"/>
              <a:ext cx="102883" cy="119431"/>
            </a:xfrm>
            <a:custGeom>
              <a:avLst/>
              <a:gdLst/>
              <a:ahLst/>
              <a:cxnLst/>
              <a:rect l="l" t="t" r="r" b="b"/>
              <a:pathLst>
                <a:path w="102883" h="119431" extrusionOk="0">
                  <a:moveTo>
                    <a:pt x="103199" y="297"/>
                  </a:moveTo>
                  <a:lnTo>
                    <a:pt x="103199" y="119728"/>
                  </a:lnTo>
                  <a:lnTo>
                    <a:pt x="85333" y="119728"/>
                  </a:lnTo>
                  <a:lnTo>
                    <a:pt x="18662" y="28116"/>
                  </a:lnTo>
                  <a:lnTo>
                    <a:pt x="18662" y="119728"/>
                  </a:lnTo>
                  <a:lnTo>
                    <a:pt x="316" y="119728"/>
                  </a:lnTo>
                  <a:lnTo>
                    <a:pt x="316" y="297"/>
                  </a:lnTo>
                  <a:lnTo>
                    <a:pt x="18782" y="297"/>
                  </a:lnTo>
                  <a:lnTo>
                    <a:pt x="85573" y="92388"/>
                  </a:lnTo>
                  <a:lnTo>
                    <a:pt x="85573"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3"/>
            <p:cNvSpPr/>
            <p:nvPr/>
          </p:nvSpPr>
          <p:spPr>
            <a:xfrm>
              <a:off x="6476438" y="4021649"/>
              <a:ext cx="70388" cy="82378"/>
            </a:xfrm>
            <a:custGeom>
              <a:avLst/>
              <a:gdLst/>
              <a:ahLst/>
              <a:cxnLst/>
              <a:rect l="l" t="t" r="r" b="b"/>
              <a:pathLst>
                <a:path w="70388" h="82378" extrusionOk="0">
                  <a:moveTo>
                    <a:pt x="54412" y="73802"/>
                  </a:moveTo>
                  <a:cubicBezTo>
                    <a:pt x="51594" y="76380"/>
                    <a:pt x="48326" y="78479"/>
                    <a:pt x="44579" y="80157"/>
                  </a:cubicBezTo>
                  <a:cubicBezTo>
                    <a:pt x="40802" y="81836"/>
                    <a:pt x="36605" y="82675"/>
                    <a:pt x="31988" y="82675"/>
                  </a:cubicBezTo>
                  <a:cubicBezTo>
                    <a:pt x="29110" y="82675"/>
                    <a:pt x="25783" y="82226"/>
                    <a:pt x="22036" y="81356"/>
                  </a:cubicBezTo>
                  <a:cubicBezTo>
                    <a:pt x="18348" y="80577"/>
                    <a:pt x="14901" y="78928"/>
                    <a:pt x="11723" y="76440"/>
                  </a:cubicBezTo>
                  <a:cubicBezTo>
                    <a:pt x="8516" y="73982"/>
                    <a:pt x="5788" y="70564"/>
                    <a:pt x="3569" y="66248"/>
                  </a:cubicBezTo>
                  <a:cubicBezTo>
                    <a:pt x="1411" y="61931"/>
                    <a:pt x="332" y="56295"/>
                    <a:pt x="332" y="49340"/>
                  </a:cubicBezTo>
                  <a:lnTo>
                    <a:pt x="332" y="297"/>
                  </a:lnTo>
                  <a:lnTo>
                    <a:pt x="15800" y="297"/>
                  </a:lnTo>
                  <a:lnTo>
                    <a:pt x="15800" y="49340"/>
                  </a:lnTo>
                  <a:cubicBezTo>
                    <a:pt x="15800" y="52788"/>
                    <a:pt x="16310" y="55755"/>
                    <a:pt x="17359" y="58214"/>
                  </a:cubicBezTo>
                  <a:cubicBezTo>
                    <a:pt x="18468" y="60612"/>
                    <a:pt x="19877" y="62530"/>
                    <a:pt x="21556" y="63969"/>
                  </a:cubicBezTo>
                  <a:cubicBezTo>
                    <a:pt x="23295" y="65408"/>
                    <a:pt x="25303" y="66488"/>
                    <a:pt x="27552" y="67207"/>
                  </a:cubicBezTo>
                  <a:cubicBezTo>
                    <a:pt x="29860" y="67866"/>
                    <a:pt x="32168" y="68166"/>
                    <a:pt x="34506" y="68166"/>
                  </a:cubicBezTo>
                  <a:cubicBezTo>
                    <a:pt x="36335" y="68166"/>
                    <a:pt x="38374" y="67866"/>
                    <a:pt x="40622" y="67207"/>
                  </a:cubicBezTo>
                  <a:cubicBezTo>
                    <a:pt x="42930" y="66488"/>
                    <a:pt x="45089" y="65378"/>
                    <a:pt x="47097" y="63849"/>
                  </a:cubicBezTo>
                  <a:cubicBezTo>
                    <a:pt x="49166" y="62351"/>
                    <a:pt x="50874" y="60432"/>
                    <a:pt x="52253" y="58094"/>
                  </a:cubicBezTo>
                  <a:cubicBezTo>
                    <a:pt x="53692" y="55695"/>
                    <a:pt x="54412" y="52818"/>
                    <a:pt x="54412" y="49460"/>
                  </a:cubicBezTo>
                  <a:lnTo>
                    <a:pt x="54412" y="297"/>
                  </a:lnTo>
                  <a:lnTo>
                    <a:pt x="70720" y="297"/>
                  </a:lnTo>
                  <a:lnTo>
                    <a:pt x="70720" y="80997"/>
                  </a:lnTo>
                  <a:lnTo>
                    <a:pt x="57769" y="809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2" name="Google Shape;142;p3"/>
            <p:cNvSpPr/>
            <p:nvPr/>
          </p:nvSpPr>
          <p:spPr>
            <a:xfrm>
              <a:off x="6566947" y="3979320"/>
              <a:ext cx="16307" cy="123028"/>
            </a:xfrm>
            <a:custGeom>
              <a:avLst/>
              <a:gdLst/>
              <a:ahLst/>
              <a:cxnLst/>
              <a:rect l="l" t="t" r="r" b="b"/>
              <a:pathLst>
                <a:path w="16307" h="123028" extrusionOk="0">
                  <a:moveTo>
                    <a:pt x="16651" y="297"/>
                  </a:moveTo>
                  <a:lnTo>
                    <a:pt x="16651" y="123325"/>
                  </a:lnTo>
                  <a:lnTo>
                    <a:pt x="344" y="123325"/>
                  </a:lnTo>
                  <a:lnTo>
                    <a:pt x="344"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3"/>
            <p:cNvSpPr/>
            <p:nvPr/>
          </p:nvSpPr>
          <p:spPr>
            <a:xfrm>
              <a:off x="6602671" y="3979320"/>
              <a:ext cx="16307" cy="123028"/>
            </a:xfrm>
            <a:custGeom>
              <a:avLst/>
              <a:gdLst/>
              <a:ahLst/>
              <a:cxnLst/>
              <a:rect l="l" t="t" r="r" b="b"/>
              <a:pathLst>
                <a:path w="16307" h="123028" extrusionOk="0">
                  <a:moveTo>
                    <a:pt x="16656" y="297"/>
                  </a:moveTo>
                  <a:lnTo>
                    <a:pt x="16656" y="123325"/>
                  </a:lnTo>
                  <a:lnTo>
                    <a:pt x="348" y="123325"/>
                  </a:lnTo>
                  <a:lnTo>
                    <a:pt x="348"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 name="Google Shape;144;p3"/>
            <p:cNvSpPr/>
            <p:nvPr/>
          </p:nvSpPr>
          <p:spPr>
            <a:xfrm>
              <a:off x="6673863" y="3982917"/>
              <a:ext cx="118832" cy="119431"/>
            </a:xfrm>
            <a:custGeom>
              <a:avLst/>
              <a:gdLst/>
              <a:ahLst/>
              <a:cxnLst/>
              <a:rect l="l" t="t" r="r" b="b"/>
              <a:pathLst>
                <a:path w="118832" h="119431" extrusionOk="0">
                  <a:moveTo>
                    <a:pt x="19664" y="119728"/>
                  </a:moveTo>
                  <a:lnTo>
                    <a:pt x="359" y="119728"/>
                  </a:lnTo>
                  <a:lnTo>
                    <a:pt x="50122" y="297"/>
                  </a:lnTo>
                  <a:lnTo>
                    <a:pt x="69547" y="297"/>
                  </a:lnTo>
                  <a:lnTo>
                    <a:pt x="119191" y="119728"/>
                  </a:lnTo>
                  <a:lnTo>
                    <a:pt x="100125" y="119728"/>
                  </a:lnTo>
                  <a:lnTo>
                    <a:pt x="84536" y="82316"/>
                  </a:lnTo>
                  <a:lnTo>
                    <a:pt x="35133" y="82316"/>
                  </a:lnTo>
                  <a:close/>
                  <a:moveTo>
                    <a:pt x="41848" y="66128"/>
                  </a:moveTo>
                  <a:lnTo>
                    <a:pt x="77701" y="66128"/>
                  </a:lnTo>
                  <a:lnTo>
                    <a:pt x="59835" y="230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 name="Google Shape;145;p3"/>
            <p:cNvSpPr/>
            <p:nvPr/>
          </p:nvSpPr>
          <p:spPr>
            <a:xfrm>
              <a:off x="6805726" y="3979320"/>
              <a:ext cx="16307" cy="123028"/>
            </a:xfrm>
            <a:custGeom>
              <a:avLst/>
              <a:gdLst/>
              <a:ahLst/>
              <a:cxnLst/>
              <a:rect l="l" t="t" r="r" b="b"/>
              <a:pathLst>
                <a:path w="16307" h="123028" extrusionOk="0">
                  <a:moveTo>
                    <a:pt x="16683" y="297"/>
                  </a:moveTo>
                  <a:lnTo>
                    <a:pt x="16683" y="123325"/>
                  </a:lnTo>
                  <a:lnTo>
                    <a:pt x="375" y="123325"/>
                  </a:lnTo>
                  <a:lnTo>
                    <a:pt x="375"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6" name="Google Shape;146;p3"/>
            <p:cNvSpPr/>
            <p:nvPr/>
          </p:nvSpPr>
          <p:spPr>
            <a:xfrm>
              <a:off x="6841450" y="3979320"/>
              <a:ext cx="16307" cy="123028"/>
            </a:xfrm>
            <a:custGeom>
              <a:avLst/>
              <a:gdLst/>
              <a:ahLst/>
              <a:cxnLst/>
              <a:rect l="l" t="t" r="r" b="b"/>
              <a:pathLst>
                <a:path w="16307" h="123028" extrusionOk="0">
                  <a:moveTo>
                    <a:pt x="16687" y="297"/>
                  </a:moveTo>
                  <a:lnTo>
                    <a:pt x="16687" y="123325"/>
                  </a:lnTo>
                  <a:lnTo>
                    <a:pt x="379" y="123325"/>
                  </a:lnTo>
                  <a:lnTo>
                    <a:pt x="379"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 name="Google Shape;147;p3"/>
            <p:cNvSpPr/>
            <p:nvPr/>
          </p:nvSpPr>
          <p:spPr>
            <a:xfrm>
              <a:off x="6872378" y="4019850"/>
              <a:ext cx="77342" cy="84537"/>
            </a:xfrm>
            <a:custGeom>
              <a:avLst/>
              <a:gdLst/>
              <a:ahLst/>
              <a:cxnLst/>
              <a:rect l="l" t="t" r="r" b="b"/>
              <a:pathLst>
                <a:path w="77342" h="84537" extrusionOk="0">
                  <a:moveTo>
                    <a:pt x="42593" y="84834"/>
                  </a:moveTo>
                  <a:cubicBezTo>
                    <a:pt x="36747" y="84834"/>
                    <a:pt x="31261" y="83755"/>
                    <a:pt x="26165" y="81596"/>
                  </a:cubicBezTo>
                  <a:cubicBezTo>
                    <a:pt x="21039" y="79378"/>
                    <a:pt x="16572" y="76380"/>
                    <a:pt x="12735" y="72603"/>
                  </a:cubicBezTo>
                  <a:cubicBezTo>
                    <a:pt x="8898" y="68766"/>
                    <a:pt x="5840" y="64269"/>
                    <a:pt x="3622" y="59053"/>
                  </a:cubicBezTo>
                  <a:cubicBezTo>
                    <a:pt x="1463" y="53867"/>
                    <a:pt x="384" y="48351"/>
                    <a:pt x="384" y="42505"/>
                  </a:cubicBezTo>
                  <a:cubicBezTo>
                    <a:pt x="384" y="36690"/>
                    <a:pt x="1403" y="31204"/>
                    <a:pt x="3502" y="26078"/>
                  </a:cubicBezTo>
                  <a:cubicBezTo>
                    <a:pt x="5570" y="20891"/>
                    <a:pt x="8358" y="16365"/>
                    <a:pt x="11895" y="12528"/>
                  </a:cubicBezTo>
                  <a:cubicBezTo>
                    <a:pt x="15493" y="8690"/>
                    <a:pt x="19630" y="5692"/>
                    <a:pt x="24366" y="3534"/>
                  </a:cubicBezTo>
                  <a:cubicBezTo>
                    <a:pt x="29073" y="1376"/>
                    <a:pt x="34109" y="297"/>
                    <a:pt x="39475" y="297"/>
                  </a:cubicBezTo>
                  <a:cubicBezTo>
                    <a:pt x="44991" y="297"/>
                    <a:pt x="50057" y="1256"/>
                    <a:pt x="54704" y="3175"/>
                  </a:cubicBezTo>
                  <a:cubicBezTo>
                    <a:pt x="59410" y="5033"/>
                    <a:pt x="63457" y="7971"/>
                    <a:pt x="66815" y="12048"/>
                  </a:cubicBezTo>
                  <a:cubicBezTo>
                    <a:pt x="70232" y="16065"/>
                    <a:pt x="72930" y="21161"/>
                    <a:pt x="74849" y="27397"/>
                  </a:cubicBezTo>
                  <a:cubicBezTo>
                    <a:pt x="76768" y="33632"/>
                    <a:pt x="77727" y="41126"/>
                    <a:pt x="77727" y="49820"/>
                  </a:cubicBezTo>
                  <a:lnTo>
                    <a:pt x="17771" y="49820"/>
                  </a:lnTo>
                  <a:cubicBezTo>
                    <a:pt x="18551" y="52698"/>
                    <a:pt x="19810" y="55426"/>
                    <a:pt x="21488" y="57974"/>
                  </a:cubicBezTo>
                  <a:cubicBezTo>
                    <a:pt x="23167" y="60462"/>
                    <a:pt x="25146" y="62650"/>
                    <a:pt x="27484" y="64569"/>
                  </a:cubicBezTo>
                  <a:cubicBezTo>
                    <a:pt x="29792" y="66428"/>
                    <a:pt x="32340" y="67867"/>
                    <a:pt x="35158" y="68886"/>
                  </a:cubicBezTo>
                  <a:cubicBezTo>
                    <a:pt x="38036" y="69845"/>
                    <a:pt x="41064" y="70325"/>
                    <a:pt x="44271" y="70325"/>
                  </a:cubicBezTo>
                  <a:cubicBezTo>
                    <a:pt x="48498" y="70325"/>
                    <a:pt x="52425" y="69575"/>
                    <a:pt x="56023" y="68046"/>
                  </a:cubicBezTo>
                  <a:cubicBezTo>
                    <a:pt x="59680" y="66458"/>
                    <a:pt x="62858" y="64329"/>
                    <a:pt x="65496" y="61691"/>
                  </a:cubicBezTo>
                  <a:lnTo>
                    <a:pt x="75568" y="71884"/>
                  </a:lnTo>
                  <a:cubicBezTo>
                    <a:pt x="71641" y="75811"/>
                    <a:pt x="66845" y="78958"/>
                    <a:pt x="61179" y="81357"/>
                  </a:cubicBezTo>
                  <a:cubicBezTo>
                    <a:pt x="55483" y="83665"/>
                    <a:pt x="49308" y="84834"/>
                    <a:pt x="42593" y="84834"/>
                  </a:cubicBezTo>
                  <a:close/>
                  <a:moveTo>
                    <a:pt x="39475" y="15046"/>
                  </a:moveTo>
                  <a:cubicBezTo>
                    <a:pt x="36897" y="15046"/>
                    <a:pt x="34469" y="15585"/>
                    <a:pt x="32160" y="16605"/>
                  </a:cubicBezTo>
                  <a:cubicBezTo>
                    <a:pt x="29822" y="17564"/>
                    <a:pt x="27664" y="18973"/>
                    <a:pt x="25685" y="20802"/>
                  </a:cubicBezTo>
                  <a:cubicBezTo>
                    <a:pt x="23767" y="22570"/>
                    <a:pt x="22088" y="24699"/>
                    <a:pt x="20649" y="27157"/>
                  </a:cubicBezTo>
                  <a:cubicBezTo>
                    <a:pt x="19270" y="29645"/>
                    <a:pt x="18281" y="32373"/>
                    <a:pt x="17651" y="35311"/>
                  </a:cubicBezTo>
                  <a:lnTo>
                    <a:pt x="60220" y="35311"/>
                  </a:lnTo>
                  <a:cubicBezTo>
                    <a:pt x="59980" y="32613"/>
                    <a:pt x="59320" y="30005"/>
                    <a:pt x="58301" y="27517"/>
                  </a:cubicBezTo>
                  <a:cubicBezTo>
                    <a:pt x="57342" y="25058"/>
                    <a:pt x="55933" y="22900"/>
                    <a:pt x="54104" y="21041"/>
                  </a:cubicBezTo>
                  <a:cubicBezTo>
                    <a:pt x="52335" y="19213"/>
                    <a:pt x="50267" y="17774"/>
                    <a:pt x="47869" y="16724"/>
                  </a:cubicBezTo>
                  <a:cubicBezTo>
                    <a:pt x="45471" y="15615"/>
                    <a:pt x="42653" y="15046"/>
                    <a:pt x="39475" y="150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 name="Google Shape;148;p3"/>
            <p:cNvSpPr/>
            <p:nvPr/>
          </p:nvSpPr>
          <p:spPr>
            <a:xfrm>
              <a:off x="6966480" y="3979320"/>
              <a:ext cx="16307" cy="123028"/>
            </a:xfrm>
            <a:custGeom>
              <a:avLst/>
              <a:gdLst/>
              <a:ahLst/>
              <a:cxnLst/>
              <a:rect l="l" t="t" r="r" b="b"/>
              <a:pathLst>
                <a:path w="16307" h="123028" extrusionOk="0">
                  <a:moveTo>
                    <a:pt x="16704" y="297"/>
                  </a:moveTo>
                  <a:lnTo>
                    <a:pt x="16704" y="123325"/>
                  </a:lnTo>
                  <a:lnTo>
                    <a:pt x="396" y="123325"/>
                  </a:lnTo>
                  <a:lnTo>
                    <a:pt x="396"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 name="Google Shape;149;p3"/>
            <p:cNvSpPr/>
            <p:nvPr/>
          </p:nvSpPr>
          <p:spPr>
            <a:xfrm>
              <a:off x="6997408" y="4019850"/>
              <a:ext cx="77342" cy="84537"/>
            </a:xfrm>
            <a:custGeom>
              <a:avLst/>
              <a:gdLst/>
              <a:ahLst/>
              <a:cxnLst/>
              <a:rect l="l" t="t" r="r" b="b"/>
              <a:pathLst>
                <a:path w="77342" h="84537" extrusionOk="0">
                  <a:moveTo>
                    <a:pt x="42609" y="84834"/>
                  </a:moveTo>
                  <a:cubicBezTo>
                    <a:pt x="36763" y="84834"/>
                    <a:pt x="31277" y="83755"/>
                    <a:pt x="26181" y="81596"/>
                  </a:cubicBezTo>
                  <a:cubicBezTo>
                    <a:pt x="21055" y="79378"/>
                    <a:pt x="16588" y="76380"/>
                    <a:pt x="12751" y="72603"/>
                  </a:cubicBezTo>
                  <a:cubicBezTo>
                    <a:pt x="8914" y="68766"/>
                    <a:pt x="5856" y="64269"/>
                    <a:pt x="3638" y="59053"/>
                  </a:cubicBezTo>
                  <a:cubicBezTo>
                    <a:pt x="1479" y="53867"/>
                    <a:pt x="400" y="48351"/>
                    <a:pt x="400" y="42505"/>
                  </a:cubicBezTo>
                  <a:cubicBezTo>
                    <a:pt x="400" y="36690"/>
                    <a:pt x="1419" y="31204"/>
                    <a:pt x="3518" y="26078"/>
                  </a:cubicBezTo>
                  <a:cubicBezTo>
                    <a:pt x="5586" y="20891"/>
                    <a:pt x="8374" y="16365"/>
                    <a:pt x="11912" y="12528"/>
                  </a:cubicBezTo>
                  <a:cubicBezTo>
                    <a:pt x="15509" y="8690"/>
                    <a:pt x="19646" y="5692"/>
                    <a:pt x="24382" y="3534"/>
                  </a:cubicBezTo>
                  <a:cubicBezTo>
                    <a:pt x="29089" y="1376"/>
                    <a:pt x="34125" y="297"/>
                    <a:pt x="39491" y="297"/>
                  </a:cubicBezTo>
                  <a:cubicBezTo>
                    <a:pt x="45007" y="297"/>
                    <a:pt x="50073" y="1256"/>
                    <a:pt x="54720" y="3175"/>
                  </a:cubicBezTo>
                  <a:cubicBezTo>
                    <a:pt x="59427" y="5033"/>
                    <a:pt x="63474" y="7971"/>
                    <a:pt x="66831" y="12048"/>
                  </a:cubicBezTo>
                  <a:cubicBezTo>
                    <a:pt x="70249" y="16065"/>
                    <a:pt x="72947" y="21161"/>
                    <a:pt x="74865" y="27397"/>
                  </a:cubicBezTo>
                  <a:cubicBezTo>
                    <a:pt x="76784" y="33632"/>
                    <a:pt x="77743" y="41126"/>
                    <a:pt x="77743" y="49820"/>
                  </a:cubicBezTo>
                  <a:lnTo>
                    <a:pt x="17787" y="49820"/>
                  </a:lnTo>
                  <a:cubicBezTo>
                    <a:pt x="18567" y="52698"/>
                    <a:pt x="19826" y="55426"/>
                    <a:pt x="21505" y="57974"/>
                  </a:cubicBezTo>
                  <a:cubicBezTo>
                    <a:pt x="23183" y="60462"/>
                    <a:pt x="25162" y="62650"/>
                    <a:pt x="27500" y="64569"/>
                  </a:cubicBezTo>
                  <a:cubicBezTo>
                    <a:pt x="29808" y="66428"/>
                    <a:pt x="32357" y="67867"/>
                    <a:pt x="35174" y="68886"/>
                  </a:cubicBezTo>
                  <a:cubicBezTo>
                    <a:pt x="38052" y="69845"/>
                    <a:pt x="41080" y="70325"/>
                    <a:pt x="44288" y="70325"/>
                  </a:cubicBezTo>
                  <a:cubicBezTo>
                    <a:pt x="48515" y="70325"/>
                    <a:pt x="52442" y="69575"/>
                    <a:pt x="56039" y="68046"/>
                  </a:cubicBezTo>
                  <a:cubicBezTo>
                    <a:pt x="59696" y="66458"/>
                    <a:pt x="62874" y="64329"/>
                    <a:pt x="65512" y="61691"/>
                  </a:cubicBezTo>
                  <a:lnTo>
                    <a:pt x="75584" y="71884"/>
                  </a:lnTo>
                  <a:cubicBezTo>
                    <a:pt x="71657" y="75811"/>
                    <a:pt x="66861" y="78958"/>
                    <a:pt x="61195" y="81357"/>
                  </a:cubicBezTo>
                  <a:cubicBezTo>
                    <a:pt x="55499" y="83665"/>
                    <a:pt x="49324" y="84834"/>
                    <a:pt x="42609" y="84834"/>
                  </a:cubicBezTo>
                  <a:close/>
                  <a:moveTo>
                    <a:pt x="39491" y="15046"/>
                  </a:moveTo>
                  <a:cubicBezTo>
                    <a:pt x="36913" y="15046"/>
                    <a:pt x="34485" y="15585"/>
                    <a:pt x="32177" y="16605"/>
                  </a:cubicBezTo>
                  <a:cubicBezTo>
                    <a:pt x="29838" y="17564"/>
                    <a:pt x="27680" y="18973"/>
                    <a:pt x="25701" y="20802"/>
                  </a:cubicBezTo>
                  <a:cubicBezTo>
                    <a:pt x="23783" y="22570"/>
                    <a:pt x="22104" y="24699"/>
                    <a:pt x="20665" y="27157"/>
                  </a:cubicBezTo>
                  <a:cubicBezTo>
                    <a:pt x="19286" y="29645"/>
                    <a:pt x="18297" y="32373"/>
                    <a:pt x="17667" y="35311"/>
                  </a:cubicBezTo>
                  <a:lnTo>
                    <a:pt x="60236" y="35311"/>
                  </a:lnTo>
                  <a:cubicBezTo>
                    <a:pt x="59996" y="32613"/>
                    <a:pt x="59337" y="30005"/>
                    <a:pt x="58317" y="27517"/>
                  </a:cubicBezTo>
                  <a:cubicBezTo>
                    <a:pt x="57358" y="25058"/>
                    <a:pt x="55949" y="22900"/>
                    <a:pt x="54120" y="21041"/>
                  </a:cubicBezTo>
                  <a:cubicBezTo>
                    <a:pt x="52352" y="19213"/>
                    <a:pt x="50283" y="17774"/>
                    <a:pt x="47885" y="16724"/>
                  </a:cubicBezTo>
                  <a:cubicBezTo>
                    <a:pt x="45487" y="15615"/>
                    <a:pt x="42669" y="15046"/>
                    <a:pt x="39491" y="150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 name="Google Shape;150;p3"/>
            <p:cNvSpPr/>
            <p:nvPr/>
          </p:nvSpPr>
          <p:spPr>
            <a:xfrm>
              <a:off x="7086601" y="4020330"/>
              <a:ext cx="61994" cy="83817"/>
            </a:xfrm>
            <a:custGeom>
              <a:avLst/>
              <a:gdLst/>
              <a:ahLst/>
              <a:cxnLst/>
              <a:rect l="l" t="t" r="r" b="b"/>
              <a:pathLst>
                <a:path w="61994" h="83817" extrusionOk="0">
                  <a:moveTo>
                    <a:pt x="42021" y="65528"/>
                  </a:moveTo>
                  <a:cubicBezTo>
                    <a:pt x="43040" y="64569"/>
                    <a:pt x="43940" y="63550"/>
                    <a:pt x="44659" y="62411"/>
                  </a:cubicBezTo>
                  <a:cubicBezTo>
                    <a:pt x="45439" y="61302"/>
                    <a:pt x="45858" y="60012"/>
                    <a:pt x="45858" y="58574"/>
                  </a:cubicBezTo>
                  <a:cubicBezTo>
                    <a:pt x="45858" y="56745"/>
                    <a:pt x="45199" y="55216"/>
                    <a:pt x="43940" y="54017"/>
                  </a:cubicBezTo>
                  <a:cubicBezTo>
                    <a:pt x="42651" y="52818"/>
                    <a:pt x="41092" y="51799"/>
                    <a:pt x="39263" y="50899"/>
                  </a:cubicBezTo>
                  <a:cubicBezTo>
                    <a:pt x="37405" y="50030"/>
                    <a:pt x="35456" y="49400"/>
                    <a:pt x="33387" y="48981"/>
                  </a:cubicBezTo>
                  <a:cubicBezTo>
                    <a:pt x="31379" y="48501"/>
                    <a:pt x="29700" y="48111"/>
                    <a:pt x="28351" y="47782"/>
                  </a:cubicBezTo>
                  <a:cubicBezTo>
                    <a:pt x="24664" y="46912"/>
                    <a:pt x="21187" y="45833"/>
                    <a:pt x="17919" y="44544"/>
                  </a:cubicBezTo>
                  <a:cubicBezTo>
                    <a:pt x="14621" y="43195"/>
                    <a:pt x="11803" y="41606"/>
                    <a:pt x="9405" y="39747"/>
                  </a:cubicBezTo>
                  <a:cubicBezTo>
                    <a:pt x="7007" y="37919"/>
                    <a:pt x="5088" y="35760"/>
                    <a:pt x="3649" y="33272"/>
                  </a:cubicBezTo>
                  <a:cubicBezTo>
                    <a:pt x="2270" y="30724"/>
                    <a:pt x="1611" y="27696"/>
                    <a:pt x="1611" y="24159"/>
                  </a:cubicBezTo>
                  <a:cubicBezTo>
                    <a:pt x="1611" y="20981"/>
                    <a:pt x="2360" y="17924"/>
                    <a:pt x="3889" y="15046"/>
                  </a:cubicBezTo>
                  <a:cubicBezTo>
                    <a:pt x="5478" y="12168"/>
                    <a:pt x="7607" y="9650"/>
                    <a:pt x="10245" y="7491"/>
                  </a:cubicBezTo>
                  <a:cubicBezTo>
                    <a:pt x="12883" y="5273"/>
                    <a:pt x="15940" y="3505"/>
                    <a:pt x="19478" y="2215"/>
                  </a:cubicBezTo>
                  <a:cubicBezTo>
                    <a:pt x="23075" y="956"/>
                    <a:pt x="26822" y="297"/>
                    <a:pt x="30749" y="297"/>
                  </a:cubicBezTo>
                  <a:cubicBezTo>
                    <a:pt x="34167" y="297"/>
                    <a:pt x="37464" y="836"/>
                    <a:pt x="40582" y="1855"/>
                  </a:cubicBezTo>
                  <a:cubicBezTo>
                    <a:pt x="43760" y="2815"/>
                    <a:pt x="46608" y="4194"/>
                    <a:pt x="49096" y="5933"/>
                  </a:cubicBezTo>
                  <a:cubicBezTo>
                    <a:pt x="51644" y="7701"/>
                    <a:pt x="53802" y="9830"/>
                    <a:pt x="55571" y="12288"/>
                  </a:cubicBezTo>
                  <a:cubicBezTo>
                    <a:pt x="57310" y="14686"/>
                    <a:pt x="58479" y="17414"/>
                    <a:pt x="59048" y="20442"/>
                  </a:cubicBezTo>
                  <a:lnTo>
                    <a:pt x="44419" y="24039"/>
                  </a:lnTo>
                  <a:cubicBezTo>
                    <a:pt x="43700" y="21341"/>
                    <a:pt x="42201" y="19093"/>
                    <a:pt x="39983" y="17324"/>
                  </a:cubicBezTo>
                  <a:cubicBezTo>
                    <a:pt x="37734" y="15495"/>
                    <a:pt x="34647" y="14566"/>
                    <a:pt x="30749" y="14566"/>
                  </a:cubicBezTo>
                  <a:cubicBezTo>
                    <a:pt x="29370" y="14566"/>
                    <a:pt x="27931" y="14776"/>
                    <a:pt x="26433" y="15166"/>
                  </a:cubicBezTo>
                  <a:cubicBezTo>
                    <a:pt x="24994" y="15585"/>
                    <a:pt x="23675" y="16185"/>
                    <a:pt x="22476" y="16964"/>
                  </a:cubicBezTo>
                  <a:cubicBezTo>
                    <a:pt x="21276" y="17774"/>
                    <a:pt x="20227" y="18733"/>
                    <a:pt x="19358" y="19842"/>
                  </a:cubicBezTo>
                  <a:cubicBezTo>
                    <a:pt x="18459" y="20981"/>
                    <a:pt x="18039" y="22240"/>
                    <a:pt x="18039" y="23679"/>
                  </a:cubicBezTo>
                  <a:cubicBezTo>
                    <a:pt x="18039" y="25298"/>
                    <a:pt x="18518" y="26647"/>
                    <a:pt x="19478" y="27756"/>
                  </a:cubicBezTo>
                  <a:cubicBezTo>
                    <a:pt x="20437" y="28895"/>
                    <a:pt x="21576" y="29795"/>
                    <a:pt x="22955" y="30514"/>
                  </a:cubicBezTo>
                  <a:cubicBezTo>
                    <a:pt x="24304" y="31234"/>
                    <a:pt x="25743" y="31833"/>
                    <a:pt x="27272" y="32313"/>
                  </a:cubicBezTo>
                  <a:cubicBezTo>
                    <a:pt x="28861" y="32733"/>
                    <a:pt x="30330" y="33122"/>
                    <a:pt x="31709" y="33512"/>
                  </a:cubicBezTo>
                  <a:cubicBezTo>
                    <a:pt x="37704" y="34951"/>
                    <a:pt x="42651" y="36510"/>
                    <a:pt x="46578" y="38189"/>
                  </a:cubicBezTo>
                  <a:cubicBezTo>
                    <a:pt x="50475" y="39867"/>
                    <a:pt x="53592" y="41756"/>
                    <a:pt x="55931" y="43824"/>
                  </a:cubicBezTo>
                  <a:cubicBezTo>
                    <a:pt x="58329" y="45833"/>
                    <a:pt x="60008" y="48021"/>
                    <a:pt x="60967" y="50420"/>
                  </a:cubicBezTo>
                  <a:cubicBezTo>
                    <a:pt x="61926" y="52818"/>
                    <a:pt x="62406" y="55546"/>
                    <a:pt x="62406" y="58574"/>
                  </a:cubicBezTo>
                  <a:cubicBezTo>
                    <a:pt x="62406" y="62171"/>
                    <a:pt x="61567" y="65588"/>
                    <a:pt x="59888" y="68766"/>
                  </a:cubicBezTo>
                  <a:cubicBezTo>
                    <a:pt x="58269" y="71884"/>
                    <a:pt x="56051" y="74612"/>
                    <a:pt x="53173" y="76920"/>
                  </a:cubicBezTo>
                  <a:cubicBezTo>
                    <a:pt x="50355" y="79168"/>
                    <a:pt x="46967" y="80937"/>
                    <a:pt x="42980" y="82196"/>
                  </a:cubicBezTo>
                  <a:cubicBezTo>
                    <a:pt x="38963" y="83455"/>
                    <a:pt x="34647" y="84115"/>
                    <a:pt x="30030" y="84115"/>
                  </a:cubicBezTo>
                  <a:cubicBezTo>
                    <a:pt x="23075" y="84115"/>
                    <a:pt x="16870" y="82436"/>
                    <a:pt x="11444" y="79078"/>
                  </a:cubicBezTo>
                  <a:cubicBezTo>
                    <a:pt x="5988" y="75661"/>
                    <a:pt x="2330" y="71044"/>
                    <a:pt x="412" y="65289"/>
                  </a:cubicBezTo>
                  <a:lnTo>
                    <a:pt x="14202" y="59053"/>
                  </a:lnTo>
                  <a:cubicBezTo>
                    <a:pt x="16030" y="62980"/>
                    <a:pt x="18339" y="65648"/>
                    <a:pt x="21157" y="67087"/>
                  </a:cubicBezTo>
                  <a:cubicBezTo>
                    <a:pt x="23944" y="68466"/>
                    <a:pt x="27152" y="69126"/>
                    <a:pt x="30749" y="69126"/>
                  </a:cubicBezTo>
                  <a:cubicBezTo>
                    <a:pt x="35216" y="69126"/>
                    <a:pt x="38963" y="67927"/>
                    <a:pt x="42021" y="655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3"/>
            <p:cNvSpPr/>
            <p:nvPr/>
          </p:nvSpPr>
          <p:spPr>
            <a:xfrm>
              <a:off x="7205434" y="3983037"/>
              <a:ext cx="20864" cy="119311"/>
            </a:xfrm>
            <a:custGeom>
              <a:avLst/>
              <a:gdLst/>
              <a:ahLst/>
              <a:cxnLst/>
              <a:rect l="l" t="t" r="r" b="b"/>
              <a:pathLst>
                <a:path w="20864" h="119311" extrusionOk="0">
                  <a:moveTo>
                    <a:pt x="19133" y="119609"/>
                  </a:moveTo>
                  <a:lnTo>
                    <a:pt x="2705" y="119609"/>
                  </a:lnTo>
                  <a:lnTo>
                    <a:pt x="2705" y="38908"/>
                  </a:lnTo>
                  <a:lnTo>
                    <a:pt x="18893" y="38908"/>
                  </a:lnTo>
                  <a:close/>
                  <a:moveTo>
                    <a:pt x="10859" y="21401"/>
                  </a:moveTo>
                  <a:cubicBezTo>
                    <a:pt x="7892" y="21401"/>
                    <a:pt x="5403" y="20382"/>
                    <a:pt x="3425" y="18284"/>
                  </a:cubicBezTo>
                  <a:cubicBezTo>
                    <a:pt x="1416" y="16215"/>
                    <a:pt x="427" y="13697"/>
                    <a:pt x="427" y="10729"/>
                  </a:cubicBezTo>
                  <a:cubicBezTo>
                    <a:pt x="427" y="7851"/>
                    <a:pt x="1416" y="5423"/>
                    <a:pt x="3425" y="3415"/>
                  </a:cubicBezTo>
                  <a:cubicBezTo>
                    <a:pt x="5403" y="1346"/>
                    <a:pt x="7892" y="297"/>
                    <a:pt x="10859" y="297"/>
                  </a:cubicBezTo>
                  <a:cubicBezTo>
                    <a:pt x="13737" y="297"/>
                    <a:pt x="16165" y="1346"/>
                    <a:pt x="18174" y="3415"/>
                  </a:cubicBezTo>
                  <a:cubicBezTo>
                    <a:pt x="20242" y="5423"/>
                    <a:pt x="21292" y="7851"/>
                    <a:pt x="21292" y="10729"/>
                  </a:cubicBezTo>
                  <a:cubicBezTo>
                    <a:pt x="21292" y="13697"/>
                    <a:pt x="20242" y="16215"/>
                    <a:pt x="18174" y="18284"/>
                  </a:cubicBezTo>
                  <a:cubicBezTo>
                    <a:pt x="16165" y="20382"/>
                    <a:pt x="13737" y="21401"/>
                    <a:pt x="10859" y="214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3"/>
            <p:cNvSpPr/>
            <p:nvPr/>
          </p:nvSpPr>
          <p:spPr>
            <a:xfrm>
              <a:off x="7242140" y="4019850"/>
              <a:ext cx="70268" cy="82498"/>
            </a:xfrm>
            <a:custGeom>
              <a:avLst/>
              <a:gdLst/>
              <a:ahLst/>
              <a:cxnLst/>
              <a:rect l="l" t="t" r="r" b="b"/>
              <a:pathLst>
                <a:path w="70268" h="82498" extrusionOk="0">
                  <a:moveTo>
                    <a:pt x="16740" y="82796"/>
                  </a:moveTo>
                  <a:lnTo>
                    <a:pt x="432" y="82796"/>
                  </a:lnTo>
                  <a:lnTo>
                    <a:pt x="432" y="2096"/>
                  </a:lnTo>
                  <a:lnTo>
                    <a:pt x="13382" y="2096"/>
                  </a:lnTo>
                  <a:lnTo>
                    <a:pt x="16740" y="9170"/>
                  </a:lnTo>
                  <a:cubicBezTo>
                    <a:pt x="19438" y="6622"/>
                    <a:pt x="22675" y="4494"/>
                    <a:pt x="26452" y="2815"/>
                  </a:cubicBezTo>
                  <a:cubicBezTo>
                    <a:pt x="30290" y="1136"/>
                    <a:pt x="34486" y="297"/>
                    <a:pt x="39043" y="297"/>
                  </a:cubicBezTo>
                  <a:cubicBezTo>
                    <a:pt x="41921" y="297"/>
                    <a:pt x="45189" y="746"/>
                    <a:pt x="48876" y="1616"/>
                  </a:cubicBezTo>
                  <a:cubicBezTo>
                    <a:pt x="52623" y="2515"/>
                    <a:pt x="56100" y="4194"/>
                    <a:pt x="59308" y="6652"/>
                  </a:cubicBezTo>
                  <a:cubicBezTo>
                    <a:pt x="62486" y="9140"/>
                    <a:pt x="65184" y="12588"/>
                    <a:pt x="67342" y="16964"/>
                  </a:cubicBezTo>
                  <a:cubicBezTo>
                    <a:pt x="69560" y="21281"/>
                    <a:pt x="70700" y="26977"/>
                    <a:pt x="70700" y="33992"/>
                  </a:cubicBezTo>
                  <a:lnTo>
                    <a:pt x="70700" y="82796"/>
                  </a:lnTo>
                  <a:lnTo>
                    <a:pt x="55111" y="82796"/>
                  </a:lnTo>
                  <a:lnTo>
                    <a:pt x="55111" y="33752"/>
                  </a:lnTo>
                  <a:cubicBezTo>
                    <a:pt x="55111" y="30334"/>
                    <a:pt x="54572" y="27397"/>
                    <a:pt x="53552" y="24998"/>
                  </a:cubicBezTo>
                  <a:cubicBezTo>
                    <a:pt x="52503" y="22540"/>
                    <a:pt x="51094" y="20562"/>
                    <a:pt x="49355" y="19123"/>
                  </a:cubicBezTo>
                  <a:cubicBezTo>
                    <a:pt x="47587" y="17684"/>
                    <a:pt x="45578" y="16665"/>
                    <a:pt x="43360" y="16005"/>
                  </a:cubicBezTo>
                  <a:cubicBezTo>
                    <a:pt x="41201" y="15375"/>
                    <a:pt x="38953" y="15046"/>
                    <a:pt x="36645" y="15046"/>
                  </a:cubicBezTo>
                  <a:cubicBezTo>
                    <a:pt x="34786" y="15046"/>
                    <a:pt x="32718" y="15405"/>
                    <a:pt x="30409" y="16125"/>
                  </a:cubicBezTo>
                  <a:cubicBezTo>
                    <a:pt x="28161" y="16784"/>
                    <a:pt x="26003" y="17864"/>
                    <a:pt x="23934" y="19363"/>
                  </a:cubicBezTo>
                  <a:cubicBezTo>
                    <a:pt x="21926" y="20891"/>
                    <a:pt x="20217" y="22810"/>
                    <a:pt x="18778" y="25118"/>
                  </a:cubicBezTo>
                  <a:cubicBezTo>
                    <a:pt x="17399" y="27457"/>
                    <a:pt x="16740" y="30274"/>
                    <a:pt x="16740" y="336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3"/>
            <p:cNvSpPr/>
            <p:nvPr/>
          </p:nvSpPr>
          <p:spPr>
            <a:xfrm>
              <a:off x="7373944" y="3981359"/>
              <a:ext cx="103243" cy="122668"/>
            </a:xfrm>
            <a:custGeom>
              <a:avLst/>
              <a:gdLst/>
              <a:ahLst/>
              <a:cxnLst/>
              <a:rect l="l" t="t" r="r" b="b"/>
              <a:pathLst>
                <a:path w="103243" h="122668" extrusionOk="0">
                  <a:moveTo>
                    <a:pt x="59206" y="106658"/>
                  </a:moveTo>
                  <a:cubicBezTo>
                    <a:pt x="65681" y="106658"/>
                    <a:pt x="71706" y="105099"/>
                    <a:pt x="77312" y="101981"/>
                  </a:cubicBezTo>
                  <a:cubicBezTo>
                    <a:pt x="82888" y="98804"/>
                    <a:pt x="87565" y="94607"/>
                    <a:pt x="91342" y="89391"/>
                  </a:cubicBezTo>
                  <a:lnTo>
                    <a:pt x="103693" y="101262"/>
                  </a:lnTo>
                  <a:cubicBezTo>
                    <a:pt x="98236" y="107677"/>
                    <a:pt x="91702" y="112893"/>
                    <a:pt x="84027" y="116970"/>
                  </a:cubicBezTo>
                  <a:cubicBezTo>
                    <a:pt x="76353" y="120987"/>
                    <a:pt x="68079" y="122966"/>
                    <a:pt x="59206" y="122966"/>
                  </a:cubicBezTo>
                  <a:cubicBezTo>
                    <a:pt x="51112" y="122966"/>
                    <a:pt x="43497" y="121347"/>
                    <a:pt x="36303" y="118169"/>
                  </a:cubicBezTo>
                  <a:cubicBezTo>
                    <a:pt x="29108" y="114902"/>
                    <a:pt x="22872" y="110465"/>
                    <a:pt x="17596" y="104859"/>
                  </a:cubicBezTo>
                  <a:cubicBezTo>
                    <a:pt x="12320" y="99283"/>
                    <a:pt x="8123" y="92748"/>
                    <a:pt x="5006" y="85314"/>
                  </a:cubicBezTo>
                  <a:cubicBezTo>
                    <a:pt x="1948" y="77879"/>
                    <a:pt x="449" y="70025"/>
                    <a:pt x="449" y="61691"/>
                  </a:cubicBezTo>
                  <a:cubicBezTo>
                    <a:pt x="449" y="53237"/>
                    <a:pt x="1948" y="45323"/>
                    <a:pt x="5006" y="37948"/>
                  </a:cubicBezTo>
                  <a:cubicBezTo>
                    <a:pt x="8123" y="30514"/>
                    <a:pt x="12320" y="24039"/>
                    <a:pt x="17596" y="18523"/>
                  </a:cubicBezTo>
                  <a:cubicBezTo>
                    <a:pt x="22872" y="12947"/>
                    <a:pt x="29108" y="8510"/>
                    <a:pt x="36303" y="5213"/>
                  </a:cubicBezTo>
                  <a:cubicBezTo>
                    <a:pt x="43497" y="1945"/>
                    <a:pt x="51112" y="297"/>
                    <a:pt x="59206" y="297"/>
                  </a:cubicBezTo>
                  <a:cubicBezTo>
                    <a:pt x="66700" y="297"/>
                    <a:pt x="73775" y="1825"/>
                    <a:pt x="80430" y="4853"/>
                  </a:cubicBezTo>
                  <a:cubicBezTo>
                    <a:pt x="87145" y="7821"/>
                    <a:pt x="93141" y="11688"/>
                    <a:pt x="98417" y="16485"/>
                  </a:cubicBezTo>
                  <a:lnTo>
                    <a:pt x="87984" y="29794"/>
                  </a:lnTo>
                  <a:cubicBezTo>
                    <a:pt x="84297" y="25897"/>
                    <a:pt x="79980" y="22690"/>
                    <a:pt x="75034" y="20202"/>
                  </a:cubicBezTo>
                  <a:cubicBezTo>
                    <a:pt x="70058" y="17654"/>
                    <a:pt x="64781" y="16364"/>
                    <a:pt x="59206" y="16364"/>
                  </a:cubicBezTo>
                  <a:cubicBezTo>
                    <a:pt x="53450" y="16364"/>
                    <a:pt x="48054" y="17564"/>
                    <a:pt x="43018" y="19962"/>
                  </a:cubicBezTo>
                  <a:cubicBezTo>
                    <a:pt x="38041" y="22360"/>
                    <a:pt x="33724" y="25658"/>
                    <a:pt x="30067" y="29794"/>
                  </a:cubicBezTo>
                  <a:cubicBezTo>
                    <a:pt x="26380" y="33962"/>
                    <a:pt x="23412" y="38758"/>
                    <a:pt x="21194" y="44184"/>
                  </a:cubicBezTo>
                  <a:cubicBezTo>
                    <a:pt x="19035" y="49640"/>
                    <a:pt x="17956" y="55456"/>
                    <a:pt x="17956" y="61691"/>
                  </a:cubicBezTo>
                  <a:cubicBezTo>
                    <a:pt x="17956" y="67866"/>
                    <a:pt x="19035" y="73652"/>
                    <a:pt x="21194" y="79078"/>
                  </a:cubicBezTo>
                  <a:cubicBezTo>
                    <a:pt x="23412" y="84534"/>
                    <a:pt x="26380" y="89331"/>
                    <a:pt x="30067" y="93467"/>
                  </a:cubicBezTo>
                  <a:cubicBezTo>
                    <a:pt x="33724" y="97544"/>
                    <a:pt x="38041" y="100782"/>
                    <a:pt x="43018" y="103180"/>
                  </a:cubicBezTo>
                  <a:cubicBezTo>
                    <a:pt x="48054" y="105519"/>
                    <a:pt x="53450" y="106658"/>
                    <a:pt x="59206" y="1066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 name="Google Shape;154;p3"/>
            <p:cNvSpPr/>
            <p:nvPr/>
          </p:nvSpPr>
          <p:spPr>
            <a:xfrm>
              <a:off x="7488103" y="4019850"/>
              <a:ext cx="77342" cy="84537"/>
            </a:xfrm>
            <a:custGeom>
              <a:avLst/>
              <a:gdLst/>
              <a:ahLst/>
              <a:cxnLst/>
              <a:rect l="l" t="t" r="r" b="b"/>
              <a:pathLst>
                <a:path w="77342" h="84537" extrusionOk="0">
                  <a:moveTo>
                    <a:pt x="42673" y="84834"/>
                  </a:moveTo>
                  <a:cubicBezTo>
                    <a:pt x="36827" y="84834"/>
                    <a:pt x="31341" y="83755"/>
                    <a:pt x="26245" y="81596"/>
                  </a:cubicBezTo>
                  <a:cubicBezTo>
                    <a:pt x="21119" y="79378"/>
                    <a:pt x="16652" y="76380"/>
                    <a:pt x="12815" y="72603"/>
                  </a:cubicBezTo>
                  <a:cubicBezTo>
                    <a:pt x="8978" y="68766"/>
                    <a:pt x="5920" y="64269"/>
                    <a:pt x="3702" y="59053"/>
                  </a:cubicBezTo>
                  <a:cubicBezTo>
                    <a:pt x="1543" y="53867"/>
                    <a:pt x="464" y="48351"/>
                    <a:pt x="464" y="42505"/>
                  </a:cubicBezTo>
                  <a:cubicBezTo>
                    <a:pt x="464" y="36690"/>
                    <a:pt x="1483" y="31204"/>
                    <a:pt x="3582" y="26078"/>
                  </a:cubicBezTo>
                  <a:cubicBezTo>
                    <a:pt x="5650" y="20891"/>
                    <a:pt x="8438" y="16365"/>
                    <a:pt x="11976" y="12528"/>
                  </a:cubicBezTo>
                  <a:cubicBezTo>
                    <a:pt x="15573" y="8690"/>
                    <a:pt x="19710" y="5692"/>
                    <a:pt x="24446" y="3534"/>
                  </a:cubicBezTo>
                  <a:cubicBezTo>
                    <a:pt x="29153" y="1376"/>
                    <a:pt x="34189" y="297"/>
                    <a:pt x="39555" y="297"/>
                  </a:cubicBezTo>
                  <a:cubicBezTo>
                    <a:pt x="45071" y="297"/>
                    <a:pt x="50137" y="1256"/>
                    <a:pt x="54784" y="3175"/>
                  </a:cubicBezTo>
                  <a:cubicBezTo>
                    <a:pt x="59491" y="5033"/>
                    <a:pt x="63537" y="7971"/>
                    <a:pt x="66895" y="12048"/>
                  </a:cubicBezTo>
                  <a:cubicBezTo>
                    <a:pt x="70312" y="16065"/>
                    <a:pt x="73011" y="21161"/>
                    <a:pt x="74929" y="27397"/>
                  </a:cubicBezTo>
                  <a:cubicBezTo>
                    <a:pt x="76848" y="33632"/>
                    <a:pt x="77807" y="41126"/>
                    <a:pt x="77807" y="49820"/>
                  </a:cubicBezTo>
                  <a:lnTo>
                    <a:pt x="17851" y="49820"/>
                  </a:lnTo>
                  <a:cubicBezTo>
                    <a:pt x="18631" y="52698"/>
                    <a:pt x="19890" y="55426"/>
                    <a:pt x="21569" y="57974"/>
                  </a:cubicBezTo>
                  <a:cubicBezTo>
                    <a:pt x="23247" y="60462"/>
                    <a:pt x="25226" y="62650"/>
                    <a:pt x="27564" y="64569"/>
                  </a:cubicBezTo>
                  <a:cubicBezTo>
                    <a:pt x="29872" y="66428"/>
                    <a:pt x="32420" y="67867"/>
                    <a:pt x="35238" y="68886"/>
                  </a:cubicBezTo>
                  <a:cubicBezTo>
                    <a:pt x="38116" y="69845"/>
                    <a:pt x="41144" y="70325"/>
                    <a:pt x="44352" y="70325"/>
                  </a:cubicBezTo>
                  <a:cubicBezTo>
                    <a:pt x="48579" y="70325"/>
                    <a:pt x="52506" y="69575"/>
                    <a:pt x="56103" y="68046"/>
                  </a:cubicBezTo>
                  <a:cubicBezTo>
                    <a:pt x="59760" y="66458"/>
                    <a:pt x="62938" y="64329"/>
                    <a:pt x="65576" y="61691"/>
                  </a:cubicBezTo>
                  <a:lnTo>
                    <a:pt x="75648" y="71884"/>
                  </a:lnTo>
                  <a:cubicBezTo>
                    <a:pt x="71721" y="75811"/>
                    <a:pt x="66925" y="78958"/>
                    <a:pt x="61259" y="81357"/>
                  </a:cubicBezTo>
                  <a:cubicBezTo>
                    <a:pt x="55563" y="83665"/>
                    <a:pt x="49388" y="84834"/>
                    <a:pt x="42673" y="84834"/>
                  </a:cubicBezTo>
                  <a:close/>
                  <a:moveTo>
                    <a:pt x="39555" y="15046"/>
                  </a:moveTo>
                  <a:cubicBezTo>
                    <a:pt x="36977" y="15046"/>
                    <a:pt x="34549" y="15585"/>
                    <a:pt x="32241" y="16605"/>
                  </a:cubicBezTo>
                  <a:cubicBezTo>
                    <a:pt x="29902" y="17564"/>
                    <a:pt x="27744" y="18973"/>
                    <a:pt x="25765" y="20802"/>
                  </a:cubicBezTo>
                  <a:cubicBezTo>
                    <a:pt x="23847" y="22570"/>
                    <a:pt x="22168" y="24699"/>
                    <a:pt x="20729" y="27157"/>
                  </a:cubicBezTo>
                  <a:cubicBezTo>
                    <a:pt x="19350" y="29645"/>
                    <a:pt x="18361" y="32373"/>
                    <a:pt x="17731" y="35311"/>
                  </a:cubicBezTo>
                  <a:lnTo>
                    <a:pt x="60300" y="35311"/>
                  </a:lnTo>
                  <a:cubicBezTo>
                    <a:pt x="60060" y="32613"/>
                    <a:pt x="59401" y="30005"/>
                    <a:pt x="58381" y="27517"/>
                  </a:cubicBezTo>
                  <a:cubicBezTo>
                    <a:pt x="57422" y="25058"/>
                    <a:pt x="56013" y="22900"/>
                    <a:pt x="54184" y="21041"/>
                  </a:cubicBezTo>
                  <a:cubicBezTo>
                    <a:pt x="52416" y="19213"/>
                    <a:pt x="50347" y="17774"/>
                    <a:pt x="47949" y="16724"/>
                  </a:cubicBezTo>
                  <a:cubicBezTo>
                    <a:pt x="45551" y="15615"/>
                    <a:pt x="42733" y="15046"/>
                    <a:pt x="39555" y="150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 name="Google Shape;155;p3"/>
            <p:cNvSpPr/>
            <p:nvPr/>
          </p:nvSpPr>
          <p:spPr>
            <a:xfrm>
              <a:off x="7582214" y="3979320"/>
              <a:ext cx="16307" cy="123028"/>
            </a:xfrm>
            <a:custGeom>
              <a:avLst/>
              <a:gdLst/>
              <a:ahLst/>
              <a:cxnLst/>
              <a:rect l="l" t="t" r="r" b="b"/>
              <a:pathLst>
                <a:path w="16307" h="123028" extrusionOk="0">
                  <a:moveTo>
                    <a:pt x="16784" y="297"/>
                  </a:moveTo>
                  <a:lnTo>
                    <a:pt x="16784" y="123325"/>
                  </a:lnTo>
                  <a:lnTo>
                    <a:pt x="476" y="123325"/>
                  </a:lnTo>
                  <a:lnTo>
                    <a:pt x="476"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 name="Google Shape;156;p3"/>
            <p:cNvSpPr/>
            <p:nvPr/>
          </p:nvSpPr>
          <p:spPr>
            <a:xfrm>
              <a:off x="7617938" y="3979320"/>
              <a:ext cx="16307" cy="123028"/>
            </a:xfrm>
            <a:custGeom>
              <a:avLst/>
              <a:gdLst/>
              <a:ahLst/>
              <a:cxnLst/>
              <a:rect l="l" t="t" r="r" b="b"/>
              <a:pathLst>
                <a:path w="16307" h="123028" extrusionOk="0">
                  <a:moveTo>
                    <a:pt x="16788" y="297"/>
                  </a:moveTo>
                  <a:lnTo>
                    <a:pt x="16788" y="123325"/>
                  </a:lnTo>
                  <a:lnTo>
                    <a:pt x="480" y="123325"/>
                  </a:lnTo>
                  <a:lnTo>
                    <a:pt x="480" y="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3"/>
            <p:cNvSpPr/>
            <p:nvPr/>
          </p:nvSpPr>
          <p:spPr>
            <a:xfrm>
              <a:off x="7648737" y="4020330"/>
              <a:ext cx="61994" cy="83817"/>
            </a:xfrm>
            <a:custGeom>
              <a:avLst/>
              <a:gdLst/>
              <a:ahLst/>
              <a:cxnLst/>
              <a:rect l="l" t="t" r="r" b="b"/>
              <a:pathLst>
                <a:path w="61994" h="83817" extrusionOk="0">
                  <a:moveTo>
                    <a:pt x="42094" y="65528"/>
                  </a:moveTo>
                  <a:cubicBezTo>
                    <a:pt x="43114" y="64569"/>
                    <a:pt x="44013" y="63550"/>
                    <a:pt x="44732" y="62411"/>
                  </a:cubicBezTo>
                  <a:cubicBezTo>
                    <a:pt x="45512" y="61302"/>
                    <a:pt x="45931" y="60012"/>
                    <a:pt x="45931" y="58574"/>
                  </a:cubicBezTo>
                  <a:cubicBezTo>
                    <a:pt x="45931" y="56745"/>
                    <a:pt x="45272" y="55216"/>
                    <a:pt x="44013" y="54017"/>
                  </a:cubicBezTo>
                  <a:cubicBezTo>
                    <a:pt x="42724" y="52818"/>
                    <a:pt x="41165" y="51799"/>
                    <a:pt x="39336" y="50899"/>
                  </a:cubicBezTo>
                  <a:cubicBezTo>
                    <a:pt x="37478" y="50030"/>
                    <a:pt x="35529" y="49400"/>
                    <a:pt x="33461" y="48981"/>
                  </a:cubicBezTo>
                  <a:cubicBezTo>
                    <a:pt x="31452" y="48501"/>
                    <a:pt x="29773" y="48111"/>
                    <a:pt x="28424" y="47782"/>
                  </a:cubicBezTo>
                  <a:cubicBezTo>
                    <a:pt x="24737" y="46912"/>
                    <a:pt x="21260" y="45833"/>
                    <a:pt x="17992" y="44544"/>
                  </a:cubicBezTo>
                  <a:cubicBezTo>
                    <a:pt x="14695" y="43195"/>
                    <a:pt x="11877" y="41606"/>
                    <a:pt x="9478" y="39747"/>
                  </a:cubicBezTo>
                  <a:cubicBezTo>
                    <a:pt x="7080" y="37919"/>
                    <a:pt x="5162" y="35760"/>
                    <a:pt x="3723" y="33272"/>
                  </a:cubicBezTo>
                  <a:cubicBezTo>
                    <a:pt x="2344" y="30724"/>
                    <a:pt x="1684" y="27696"/>
                    <a:pt x="1684" y="24159"/>
                  </a:cubicBezTo>
                  <a:cubicBezTo>
                    <a:pt x="1684" y="20981"/>
                    <a:pt x="2434" y="17924"/>
                    <a:pt x="3963" y="15046"/>
                  </a:cubicBezTo>
                  <a:cubicBezTo>
                    <a:pt x="5551" y="12168"/>
                    <a:pt x="7680" y="9650"/>
                    <a:pt x="10318" y="7491"/>
                  </a:cubicBezTo>
                  <a:cubicBezTo>
                    <a:pt x="12956" y="5273"/>
                    <a:pt x="16014" y="3505"/>
                    <a:pt x="19551" y="2215"/>
                  </a:cubicBezTo>
                  <a:cubicBezTo>
                    <a:pt x="23148" y="956"/>
                    <a:pt x="26896" y="297"/>
                    <a:pt x="30823" y="297"/>
                  </a:cubicBezTo>
                  <a:cubicBezTo>
                    <a:pt x="34240" y="297"/>
                    <a:pt x="37538" y="836"/>
                    <a:pt x="40655" y="1855"/>
                  </a:cubicBezTo>
                  <a:cubicBezTo>
                    <a:pt x="43833" y="2815"/>
                    <a:pt x="46681" y="4194"/>
                    <a:pt x="49169" y="5933"/>
                  </a:cubicBezTo>
                  <a:cubicBezTo>
                    <a:pt x="51717" y="7701"/>
                    <a:pt x="53876" y="9830"/>
                    <a:pt x="55644" y="12288"/>
                  </a:cubicBezTo>
                  <a:cubicBezTo>
                    <a:pt x="57383" y="14686"/>
                    <a:pt x="58552" y="17414"/>
                    <a:pt x="59122" y="20442"/>
                  </a:cubicBezTo>
                  <a:lnTo>
                    <a:pt x="44493" y="24039"/>
                  </a:lnTo>
                  <a:cubicBezTo>
                    <a:pt x="43773" y="21341"/>
                    <a:pt x="42274" y="19093"/>
                    <a:pt x="40056" y="17324"/>
                  </a:cubicBezTo>
                  <a:cubicBezTo>
                    <a:pt x="37808" y="15495"/>
                    <a:pt x="34720" y="14566"/>
                    <a:pt x="30823" y="14566"/>
                  </a:cubicBezTo>
                  <a:cubicBezTo>
                    <a:pt x="29444" y="14566"/>
                    <a:pt x="28005" y="14776"/>
                    <a:pt x="26506" y="15166"/>
                  </a:cubicBezTo>
                  <a:cubicBezTo>
                    <a:pt x="25067" y="15585"/>
                    <a:pt x="23748" y="16185"/>
                    <a:pt x="22549" y="16964"/>
                  </a:cubicBezTo>
                  <a:cubicBezTo>
                    <a:pt x="21350" y="17774"/>
                    <a:pt x="20300" y="18733"/>
                    <a:pt x="19431" y="19842"/>
                  </a:cubicBezTo>
                  <a:cubicBezTo>
                    <a:pt x="18532" y="20981"/>
                    <a:pt x="18112" y="22240"/>
                    <a:pt x="18112" y="23679"/>
                  </a:cubicBezTo>
                  <a:cubicBezTo>
                    <a:pt x="18112" y="25298"/>
                    <a:pt x="18592" y="26647"/>
                    <a:pt x="19551" y="27756"/>
                  </a:cubicBezTo>
                  <a:cubicBezTo>
                    <a:pt x="20510" y="28895"/>
                    <a:pt x="21649" y="29795"/>
                    <a:pt x="23028" y="30514"/>
                  </a:cubicBezTo>
                  <a:cubicBezTo>
                    <a:pt x="24377" y="31234"/>
                    <a:pt x="25816" y="31833"/>
                    <a:pt x="27345" y="32313"/>
                  </a:cubicBezTo>
                  <a:cubicBezTo>
                    <a:pt x="28934" y="32733"/>
                    <a:pt x="30403" y="33122"/>
                    <a:pt x="31782" y="33512"/>
                  </a:cubicBezTo>
                  <a:cubicBezTo>
                    <a:pt x="37778" y="34951"/>
                    <a:pt x="42724" y="36510"/>
                    <a:pt x="46651" y="38189"/>
                  </a:cubicBezTo>
                  <a:cubicBezTo>
                    <a:pt x="50548" y="39867"/>
                    <a:pt x="53666" y="41756"/>
                    <a:pt x="56004" y="43824"/>
                  </a:cubicBezTo>
                  <a:cubicBezTo>
                    <a:pt x="58402" y="45833"/>
                    <a:pt x="60081" y="48021"/>
                    <a:pt x="61040" y="50420"/>
                  </a:cubicBezTo>
                  <a:cubicBezTo>
                    <a:pt x="62000" y="52818"/>
                    <a:pt x="62479" y="55546"/>
                    <a:pt x="62479" y="58574"/>
                  </a:cubicBezTo>
                  <a:cubicBezTo>
                    <a:pt x="62479" y="62171"/>
                    <a:pt x="61640" y="65588"/>
                    <a:pt x="59961" y="68766"/>
                  </a:cubicBezTo>
                  <a:cubicBezTo>
                    <a:pt x="58342" y="71884"/>
                    <a:pt x="56124" y="74612"/>
                    <a:pt x="53246" y="76920"/>
                  </a:cubicBezTo>
                  <a:cubicBezTo>
                    <a:pt x="50428" y="79168"/>
                    <a:pt x="47041" y="80937"/>
                    <a:pt x="43054" y="82196"/>
                  </a:cubicBezTo>
                  <a:cubicBezTo>
                    <a:pt x="39037" y="83455"/>
                    <a:pt x="34720" y="84115"/>
                    <a:pt x="30103" y="84115"/>
                  </a:cubicBezTo>
                  <a:cubicBezTo>
                    <a:pt x="23148" y="84115"/>
                    <a:pt x="16943" y="82436"/>
                    <a:pt x="11517" y="79078"/>
                  </a:cubicBezTo>
                  <a:cubicBezTo>
                    <a:pt x="6061" y="75661"/>
                    <a:pt x="2404" y="71044"/>
                    <a:pt x="485" y="65289"/>
                  </a:cubicBezTo>
                  <a:lnTo>
                    <a:pt x="14275" y="59053"/>
                  </a:lnTo>
                  <a:cubicBezTo>
                    <a:pt x="16104" y="62980"/>
                    <a:pt x="18412" y="65648"/>
                    <a:pt x="21230" y="67087"/>
                  </a:cubicBezTo>
                  <a:cubicBezTo>
                    <a:pt x="24018" y="68466"/>
                    <a:pt x="27225" y="69126"/>
                    <a:pt x="30823" y="69126"/>
                  </a:cubicBezTo>
                  <a:cubicBezTo>
                    <a:pt x="35289" y="69126"/>
                    <a:pt x="39037" y="67927"/>
                    <a:pt x="42094" y="655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749238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AE7D-CE24-0A56-B4D7-1D676CFCB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3F63C-8E6D-2FE6-0008-82EF2BC26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6DBE4-C8DC-0A9E-23B0-6816CFE6E584}"/>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7FD9D91F-7C45-2303-3EF5-F7CA4485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C2B56-4F0E-4CA2-C076-43C8C8C016C4}"/>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80118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CB6-6C33-586A-5B06-B5A95C04B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C9886-0C28-0C74-8541-7D4C9E163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97726-9DA8-AE03-9F2E-4ECA1EC70F16}"/>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35421897-1A99-5B88-8B98-003C1E1B6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A4E7-9FBC-CD70-5131-051A43E6892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0816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42F-3595-E6FC-19E2-0C25D32B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69D4-CAA3-CEF2-9761-EB5A3943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5804-0D27-A083-DBCD-7052C9DA1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08565-457E-740B-F67E-8E2D41F482EB}"/>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6" name="Footer Placeholder 5">
            <a:extLst>
              <a:ext uri="{FF2B5EF4-FFF2-40B4-BE49-F238E27FC236}">
                <a16:creationId xmlns:a16="http://schemas.microsoft.com/office/drawing/2014/main" id="{0AC2FA4D-FA4F-AFFE-BD4C-5BA505B0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73104-02B0-1963-ED3E-9D3BEEF9E278}"/>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710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138-4759-4282-4AC4-94AC0D4A4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BE7E2-BBED-210F-9364-02D12F3A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5DCCD-30A3-8CAB-FE78-140FCF76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819F9-8899-AC12-2809-022083DF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3885E-4664-F15B-2574-4DE176C05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49CEA-BAF2-B97D-97B2-6EF42C8FAC80}"/>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8" name="Footer Placeholder 7">
            <a:extLst>
              <a:ext uri="{FF2B5EF4-FFF2-40B4-BE49-F238E27FC236}">
                <a16:creationId xmlns:a16="http://schemas.microsoft.com/office/drawing/2014/main" id="{4BA87D90-9199-7133-A558-DC73FA964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57317C-AB5E-B181-6E98-CB9F67E6EA63}"/>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9153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5AF6-2237-BADE-0E01-503789BDF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35D4E-F07F-8B5F-566E-932B0E0F4C24}"/>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4" name="Footer Placeholder 3">
            <a:extLst>
              <a:ext uri="{FF2B5EF4-FFF2-40B4-BE49-F238E27FC236}">
                <a16:creationId xmlns:a16="http://schemas.microsoft.com/office/drawing/2014/main" id="{B911B1B5-940B-AC33-66D7-291BBD67C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E437F-AE96-B9E6-F036-C7DF6B1D728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1609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2861-1E74-5CC6-E0B3-5C59DE12731D}"/>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3" name="Footer Placeholder 2">
            <a:extLst>
              <a:ext uri="{FF2B5EF4-FFF2-40B4-BE49-F238E27FC236}">
                <a16:creationId xmlns:a16="http://schemas.microsoft.com/office/drawing/2014/main" id="{2FC923CD-4E5F-7E14-3E9C-17C3B63F9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3D685-FB32-9D73-2DC3-E68474680C7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410881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2E0-1512-2176-94CE-A968C74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4E357-61D3-1185-D238-6EF4CF45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2EA8-FE63-3822-CF92-03CC9A23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A30A6-8B45-84EE-DBC9-37F87468C441}"/>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6" name="Footer Placeholder 5">
            <a:extLst>
              <a:ext uri="{FF2B5EF4-FFF2-40B4-BE49-F238E27FC236}">
                <a16:creationId xmlns:a16="http://schemas.microsoft.com/office/drawing/2014/main" id="{C4D1BCE4-C0F0-E753-A668-C7F8B036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1D78-BEC6-1141-6BA7-AD99A04A9A1E}"/>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30746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D26-ECF1-93AF-2F60-8CD5A375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BD642-4D6A-CE0A-4862-BD255FFAB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85964-9871-9584-1A44-14B73A0C2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E471B-708A-857D-40F8-ED538F959651}"/>
              </a:ext>
            </a:extLst>
          </p:cNvPr>
          <p:cNvSpPr>
            <a:spLocks noGrp="1"/>
          </p:cNvSpPr>
          <p:nvPr>
            <p:ph type="dt" sz="half" idx="10"/>
          </p:nvPr>
        </p:nvSpPr>
        <p:spPr/>
        <p:txBody>
          <a:bodyPr/>
          <a:lstStyle/>
          <a:p>
            <a:fld id="{FE41019F-6F47-1D4A-9527-09CC9E4D335C}" type="datetimeFigureOut">
              <a:rPr lang="en-US" smtClean="0"/>
              <a:t>2/13/24</a:t>
            </a:fld>
            <a:endParaRPr lang="en-US"/>
          </a:p>
        </p:txBody>
      </p:sp>
      <p:sp>
        <p:nvSpPr>
          <p:cNvPr id="6" name="Footer Placeholder 5">
            <a:extLst>
              <a:ext uri="{FF2B5EF4-FFF2-40B4-BE49-F238E27FC236}">
                <a16:creationId xmlns:a16="http://schemas.microsoft.com/office/drawing/2014/main" id="{B52A518D-FD72-AA61-BFF7-7654A1608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5DA0A-DC69-D0B0-5706-4CFB080F1A4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5297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0C2E-D217-7936-2BCD-6A3D7E54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8FB87-95D2-8F93-6C5D-16A3D71E7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98F46-F37A-115C-6F0B-ABA79E13D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1019F-6F47-1D4A-9527-09CC9E4D335C}" type="datetimeFigureOut">
              <a:rPr lang="en-US" smtClean="0"/>
              <a:t>2/13/24</a:t>
            </a:fld>
            <a:endParaRPr lang="en-US"/>
          </a:p>
        </p:txBody>
      </p:sp>
      <p:sp>
        <p:nvSpPr>
          <p:cNvPr id="5" name="Footer Placeholder 4">
            <a:extLst>
              <a:ext uri="{FF2B5EF4-FFF2-40B4-BE49-F238E27FC236}">
                <a16:creationId xmlns:a16="http://schemas.microsoft.com/office/drawing/2014/main" id="{2971AB35-BE8A-69E2-D06C-5DEAA94A5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F1A91-24B2-79CF-CA72-F6C35C260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524CC-CE15-904E-9189-882610A92012}" type="slidenum">
              <a:rPr lang="en-US" smtClean="0"/>
              <a:t>‹#›</a:t>
            </a:fld>
            <a:endParaRPr lang="en-US"/>
          </a:p>
        </p:txBody>
      </p:sp>
    </p:spTree>
    <p:extLst>
      <p:ext uri="{BB962C8B-B14F-4D97-AF65-F5344CB8AC3E}">
        <p14:creationId xmlns:p14="http://schemas.microsoft.com/office/powerpoint/2010/main" val="295682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asari.app/" TargetMode="External"/><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github.com/shuzhao-li-la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5E31-B3DC-A2F9-F5FC-CD25DC1CAE0F}"/>
              </a:ext>
            </a:extLst>
          </p:cNvPr>
          <p:cNvSpPr>
            <a:spLocks noGrp="1"/>
          </p:cNvSpPr>
          <p:nvPr>
            <p:ph type="ctrTitle"/>
          </p:nvPr>
        </p:nvSpPr>
        <p:spPr>
          <a:xfrm>
            <a:off x="1524000" y="643392"/>
            <a:ext cx="9144000" cy="2387600"/>
          </a:xfrm>
        </p:spPr>
        <p:txBody>
          <a:bodyPr>
            <a:normAutofit/>
          </a:bodyPr>
          <a:lstStyle/>
          <a:p>
            <a:r>
              <a:rPr lang="en-US" sz="2800" dirty="0" err="1">
                <a:effectLst/>
                <a:latin typeface="Lato" panose="020F0502020204030203" pitchFamily="34" charset="0"/>
                <a:ea typeface="Lato" panose="020F0502020204030203" pitchFamily="34" charset="0"/>
                <a:cs typeface="Lato" panose="020F0502020204030203" pitchFamily="34" charset="0"/>
              </a:rPr>
              <a:t>pcpfm</a:t>
            </a:r>
            <a:r>
              <a:rPr lang="en-US" sz="2800" dirty="0">
                <a:effectLst/>
                <a:latin typeface="Lato" panose="020F0502020204030203" pitchFamily="34" charset="0"/>
                <a:ea typeface="Lato" panose="020F0502020204030203" pitchFamily="34" charset="0"/>
                <a:cs typeface="Lato" panose="020F0502020204030203" pitchFamily="34" charset="0"/>
              </a:rPr>
              <a:t>: A Python-centric pipeline for high-fidelity and high-performance LC-MS metabolomics data processing.</a:t>
            </a:r>
            <a:endParaRPr lang="en-US" sz="8000" dirty="0">
              <a:latin typeface="Lato" panose="020F0502020204030203" pitchFamily="34" charset="0"/>
              <a:ea typeface="Lato" panose="020F0502020204030203" pitchFamily="34" charset="0"/>
              <a:cs typeface="Lato" panose="020F0502020204030203" pitchFamily="34" charset="0"/>
            </a:endParaRPr>
          </a:p>
        </p:txBody>
      </p:sp>
      <p:sp>
        <p:nvSpPr>
          <p:cNvPr id="3" name="Subtitle 2">
            <a:extLst>
              <a:ext uri="{FF2B5EF4-FFF2-40B4-BE49-F238E27FC236}">
                <a16:creationId xmlns:a16="http://schemas.microsoft.com/office/drawing/2014/main" id="{BEED5ACE-44D2-6262-4C78-7D843CDFE119}"/>
              </a:ext>
            </a:extLst>
          </p:cNvPr>
          <p:cNvSpPr>
            <a:spLocks noGrp="1"/>
          </p:cNvSpPr>
          <p:nvPr>
            <p:ph type="subTitle" idx="1"/>
          </p:nvPr>
        </p:nvSpPr>
        <p:spPr>
          <a:xfrm>
            <a:off x="1524000" y="3678239"/>
            <a:ext cx="9144000" cy="1655762"/>
          </a:xfrm>
        </p:spPr>
        <p:txBody>
          <a:bodyPr>
            <a:normAutofit fontScale="85000" lnSpcReduction="20000"/>
          </a:bodyPr>
          <a:lstStyle/>
          <a:p>
            <a:pPr algn="r">
              <a:lnSpc>
                <a:spcPct val="110000"/>
              </a:lnSpc>
            </a:pPr>
            <a:r>
              <a:rPr lang="en-US" dirty="0"/>
              <a:t>Joshua Mitchell M.D./Ph.D.</a:t>
            </a:r>
          </a:p>
          <a:p>
            <a:pPr algn="r">
              <a:lnSpc>
                <a:spcPct val="110000"/>
              </a:lnSpc>
            </a:pPr>
            <a:r>
              <a:rPr lang="en-US" dirty="0"/>
              <a:t> Data Scientist</a:t>
            </a:r>
          </a:p>
          <a:p>
            <a:pPr algn="r">
              <a:lnSpc>
                <a:spcPct val="110000"/>
              </a:lnSpc>
            </a:pPr>
            <a:r>
              <a:rPr lang="en-US" dirty="0" err="1"/>
              <a:t>Shuzhao</a:t>
            </a:r>
            <a:r>
              <a:rPr lang="en-US" dirty="0"/>
              <a:t> Li Group</a:t>
            </a:r>
          </a:p>
          <a:p>
            <a:pPr algn="r">
              <a:lnSpc>
                <a:spcPct val="110000"/>
              </a:lnSpc>
            </a:pPr>
            <a:r>
              <a:rPr lang="en-US" dirty="0"/>
              <a:t> The Jackson Laboratory for Genomic Medicine</a:t>
            </a:r>
          </a:p>
          <a:p>
            <a:endParaRPr lang="en-US" dirty="0"/>
          </a:p>
        </p:txBody>
      </p:sp>
    </p:spTree>
    <p:extLst>
      <p:ext uri="{BB962C8B-B14F-4D97-AF65-F5344CB8AC3E}">
        <p14:creationId xmlns:p14="http://schemas.microsoft.com/office/powerpoint/2010/main" val="455547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670434" y="2988527"/>
            <a:ext cx="8265303" cy="3311049"/>
          </a:xfrm>
        </p:spPr>
        <p:txBody>
          <a:bodyPr>
            <a:noAutofit/>
          </a:bodyPr>
          <a:lstStyle/>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Detailed account of technical issues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Trackable data structure at every level in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dirty="0">
                <a:latin typeface="Lato" panose="020F0502020204030203" pitchFamily="34" charset="0"/>
                <a:ea typeface="Lato" panose="020F0502020204030203" pitchFamily="34" charset="0"/>
                <a:cs typeface="Lato" panose="020F0502020204030203" pitchFamily="34" charset="0"/>
              </a:rPr>
              <a:t>New algorithms, new build</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useful set of quality control metrics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Performant, easy to deploy, easy to scale</a:t>
            </a:r>
          </a:p>
        </p:txBody>
      </p:sp>
      <p:pic>
        <p:nvPicPr>
          <p:cNvPr id="3" name="Picture 2" descr="A screenshot of a phone&#10;&#10;Description automatically generated">
            <a:extLst>
              <a:ext uri="{FF2B5EF4-FFF2-40B4-BE49-F238E27FC236}">
                <a16:creationId xmlns:a16="http://schemas.microsoft.com/office/drawing/2014/main" id="{4617B379-6CAD-186E-85A7-C5697740CA54}"/>
              </a:ext>
            </a:extLst>
          </p:cNvPr>
          <p:cNvPicPr>
            <a:picLocks noChangeAspect="1"/>
          </p:cNvPicPr>
          <p:nvPr/>
        </p:nvPicPr>
        <p:blipFill>
          <a:blip r:embed="rId3"/>
          <a:stretch>
            <a:fillRect/>
          </a:stretch>
        </p:blipFill>
        <p:spPr>
          <a:xfrm>
            <a:off x="2093653" y="669934"/>
            <a:ext cx="7048500" cy="2044700"/>
          </a:xfrm>
          <a:prstGeom prst="rect">
            <a:avLst/>
          </a:prstGeom>
        </p:spPr>
      </p:pic>
    </p:spTree>
    <p:extLst>
      <p:ext uri="{BB962C8B-B14F-4D97-AF65-F5344CB8AC3E}">
        <p14:creationId xmlns:p14="http://schemas.microsoft.com/office/powerpoint/2010/main" val="15440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9175F2B3-A203-CE1D-B234-588309472CF6}"/>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pic>
        <p:nvPicPr>
          <p:cNvPr id="70" name="Picture 69">
            <a:extLst>
              <a:ext uri="{FF2B5EF4-FFF2-40B4-BE49-F238E27FC236}">
                <a16:creationId xmlns:a16="http://schemas.microsoft.com/office/drawing/2014/main" id="{8ECBE650-C00F-1A8C-A3A8-F472A7943FE7}"/>
              </a:ext>
            </a:extLst>
          </p:cNvPr>
          <p:cNvPicPr>
            <a:picLocks noChangeAspect="1"/>
          </p:cNvPicPr>
          <p:nvPr/>
        </p:nvPicPr>
        <p:blipFill rotWithShape="1">
          <a:blip r:embed="rId3"/>
          <a:srcRect r="74766"/>
          <a:stretch/>
        </p:blipFill>
        <p:spPr>
          <a:xfrm>
            <a:off x="299905" y="1653632"/>
            <a:ext cx="1764173" cy="3915979"/>
          </a:xfrm>
          <a:prstGeom prst="rect">
            <a:avLst/>
          </a:prstGeom>
        </p:spPr>
      </p:pic>
    </p:spTree>
    <p:extLst>
      <p:ext uri="{BB962C8B-B14F-4D97-AF65-F5344CB8AC3E}">
        <p14:creationId xmlns:p14="http://schemas.microsoft.com/office/powerpoint/2010/main" val="315527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1D789-3999-2ED0-E709-46DDB6E7473A}"/>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C5430E39-06BE-00FD-A293-44FCFE9847F1}"/>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pic>
        <p:nvPicPr>
          <p:cNvPr id="70" name="Picture 69">
            <a:extLst>
              <a:ext uri="{FF2B5EF4-FFF2-40B4-BE49-F238E27FC236}">
                <a16:creationId xmlns:a16="http://schemas.microsoft.com/office/drawing/2014/main" id="{91F02CC9-F3B1-EA90-64C4-A652689FBD31}"/>
              </a:ext>
            </a:extLst>
          </p:cNvPr>
          <p:cNvPicPr>
            <a:picLocks noChangeAspect="1"/>
          </p:cNvPicPr>
          <p:nvPr/>
        </p:nvPicPr>
        <p:blipFill rotWithShape="1">
          <a:blip r:embed="rId2"/>
          <a:srcRect r="74766"/>
          <a:stretch/>
        </p:blipFill>
        <p:spPr>
          <a:xfrm>
            <a:off x="299905" y="1653632"/>
            <a:ext cx="1764173" cy="3915979"/>
          </a:xfrm>
          <a:prstGeom prst="rect">
            <a:avLst/>
          </a:prstGeom>
        </p:spPr>
      </p:pic>
      <p:pic>
        <p:nvPicPr>
          <p:cNvPr id="71" name="Picture 70">
            <a:extLst>
              <a:ext uri="{FF2B5EF4-FFF2-40B4-BE49-F238E27FC236}">
                <a16:creationId xmlns:a16="http://schemas.microsoft.com/office/drawing/2014/main" id="{6E6C008E-E678-F996-0E10-5E1A9F644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74" y="1155677"/>
            <a:ext cx="2852826" cy="1351038"/>
          </a:xfrm>
          <a:prstGeom prst="rect">
            <a:avLst/>
          </a:prstGeom>
        </p:spPr>
      </p:pic>
      <p:cxnSp>
        <p:nvCxnSpPr>
          <p:cNvPr id="72" name="Straight Connector 71">
            <a:extLst>
              <a:ext uri="{FF2B5EF4-FFF2-40B4-BE49-F238E27FC236}">
                <a16:creationId xmlns:a16="http://schemas.microsoft.com/office/drawing/2014/main" id="{0B437B44-C16C-7092-9641-46697513A422}"/>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18DDD1A-F974-E174-8464-C9DD9814CB30}"/>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348BC28-62DA-85F5-A633-5EF8F8940AA3}"/>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6D855340-8FF3-0C5A-04AE-C311433C486D}"/>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56D05A47-A544-C92B-7CC5-C72F91EB1A72}"/>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B6B2949-0911-1BF3-E46B-495233EAC118}"/>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ED50934-948F-8D0D-8906-5A61DBE7848E}"/>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5805860-1DC7-A66E-D02E-45B8628DE2DB}"/>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33C74DB-4018-AF1B-A4A5-F9E987AA09DF}"/>
              </a:ext>
            </a:extLst>
          </p:cNvPr>
          <p:cNvSpPr/>
          <p:nvPr/>
        </p:nvSpPr>
        <p:spPr>
          <a:xfrm>
            <a:off x="4815472" y="364576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4C0A192-E6C0-CB33-025C-FD81D9B327A8}"/>
              </a:ext>
            </a:extLst>
          </p:cNvPr>
          <p:cNvCxnSpPr>
            <a:stCxn id="71" idx="2"/>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3783E99-E1F2-6CC1-68B3-9115484A3EF8}"/>
              </a:ext>
            </a:extLst>
          </p:cNvPr>
          <p:cNvSpPr txBox="1"/>
          <p:nvPr/>
        </p:nvSpPr>
        <p:spPr>
          <a:xfrm>
            <a:off x="4014986" y="2706707"/>
            <a:ext cx="1957542" cy="369332"/>
          </a:xfrm>
          <a:prstGeom prst="rect">
            <a:avLst/>
          </a:prstGeom>
          <a:noFill/>
        </p:spPr>
        <p:txBody>
          <a:bodyPr wrap="square" rtlCol="0">
            <a:spAutoFit/>
          </a:bodyPr>
          <a:lstStyle/>
          <a:p>
            <a:pPr algn="ctr"/>
            <a:r>
              <a:rPr lang="en-US" dirty="0"/>
              <a:t>Peak Detect</a:t>
            </a:r>
          </a:p>
        </p:txBody>
      </p:sp>
    </p:spTree>
    <p:extLst>
      <p:ext uri="{BB962C8B-B14F-4D97-AF65-F5344CB8AC3E}">
        <p14:creationId xmlns:p14="http://schemas.microsoft.com/office/powerpoint/2010/main" val="317454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E0A8-044C-1D6E-285C-DB39F759E262}"/>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3C51F6EA-B249-2C28-C12A-766829C1E22E}"/>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5BC6223F-3A8F-21EC-8BE7-4CE479BA776F}"/>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7A6EA4-E4B2-D3F9-E384-71FCA24AD8C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FAC96-9C00-F764-875F-67A7B4B15E6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37AD120E-A97C-6835-5569-AB0C7507530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3" name="TextBox 12">
            <a:extLst>
              <a:ext uri="{FF2B5EF4-FFF2-40B4-BE49-F238E27FC236}">
                <a16:creationId xmlns:a16="http://schemas.microsoft.com/office/drawing/2014/main" id="{3C6C83A2-07E7-F6EB-C652-5214F04F9413}"/>
              </a:ext>
            </a:extLst>
          </p:cNvPr>
          <p:cNvSpPr txBox="1"/>
          <p:nvPr/>
        </p:nvSpPr>
        <p:spPr>
          <a:xfrm>
            <a:off x="6926730" y="1632390"/>
            <a:ext cx="1957542" cy="369332"/>
          </a:xfrm>
          <a:prstGeom prst="rect">
            <a:avLst/>
          </a:prstGeom>
          <a:noFill/>
        </p:spPr>
        <p:txBody>
          <a:bodyPr wrap="square" rtlCol="0">
            <a:spAutoFit/>
          </a:bodyPr>
          <a:lstStyle/>
          <a:p>
            <a:pPr algn="ctr"/>
            <a:r>
              <a:rPr lang="en-US" dirty="0"/>
              <a:t>Composite Map</a:t>
            </a:r>
          </a:p>
        </p:txBody>
      </p:sp>
      <p:sp>
        <p:nvSpPr>
          <p:cNvPr id="18" name="Oval 17">
            <a:extLst>
              <a:ext uri="{FF2B5EF4-FFF2-40B4-BE49-F238E27FC236}">
                <a16:creationId xmlns:a16="http://schemas.microsoft.com/office/drawing/2014/main" id="{281AB06C-D426-5B20-B6A3-E15DFD25FDD0}"/>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796BAC-AB91-E808-8004-78ADD3D9585A}"/>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73769C-361D-5225-67F4-A36FF791BAED}"/>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9EC432-CCF5-0548-35D1-3E068CE1C42F}"/>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6115D60C-E989-08CA-0050-3499BFE26548}"/>
              </a:ext>
            </a:extLst>
          </p:cNvPr>
          <p:cNvPicPr>
            <a:picLocks noChangeAspect="1"/>
          </p:cNvPicPr>
          <p:nvPr/>
        </p:nvPicPr>
        <p:blipFill rotWithShape="1">
          <a:blip r:embed="rId3"/>
          <a:srcRect r="74766"/>
          <a:stretch/>
        </p:blipFill>
        <p:spPr>
          <a:xfrm>
            <a:off x="299905" y="1653632"/>
            <a:ext cx="1764173" cy="3915979"/>
          </a:xfrm>
          <a:prstGeom prst="rect">
            <a:avLst/>
          </a:prstGeom>
        </p:spPr>
      </p:pic>
      <p:pic>
        <p:nvPicPr>
          <p:cNvPr id="71" name="Picture 70">
            <a:extLst>
              <a:ext uri="{FF2B5EF4-FFF2-40B4-BE49-F238E27FC236}">
                <a16:creationId xmlns:a16="http://schemas.microsoft.com/office/drawing/2014/main" id="{EA13C4B4-7C4D-A550-CF5D-C322C434D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074" y="1155677"/>
            <a:ext cx="2852826" cy="1351038"/>
          </a:xfrm>
          <a:prstGeom prst="rect">
            <a:avLst/>
          </a:prstGeom>
        </p:spPr>
      </p:pic>
      <p:cxnSp>
        <p:nvCxnSpPr>
          <p:cNvPr id="72" name="Straight Connector 71">
            <a:extLst>
              <a:ext uri="{FF2B5EF4-FFF2-40B4-BE49-F238E27FC236}">
                <a16:creationId xmlns:a16="http://schemas.microsoft.com/office/drawing/2014/main" id="{7C7B2059-F5E4-3B02-0E65-105817E55CF3}"/>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A744A7B-45C3-8744-F9B5-42EA9B2D2DB1}"/>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8DE45C4-B915-B3B3-A30D-4DB9E6535389}"/>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97B8E8D4-FAAE-C4C5-C2DB-3D748B5343D0}"/>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8E6773E5-3BF7-2350-A99D-05C3997B60BD}"/>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1BCA2E8-276D-D546-61D5-6C1E5D3FEE5C}"/>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64E209A-748C-3C8B-5BAD-99A2B8E672E6}"/>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ABB2E76-DDC2-CAC6-6032-8A8A9C5A7EAD}"/>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396CB93-B55B-0D59-3158-3D95B894A7A4}"/>
              </a:ext>
            </a:extLst>
          </p:cNvPr>
          <p:cNvSpPr/>
          <p:nvPr/>
        </p:nvSpPr>
        <p:spPr>
          <a:xfrm>
            <a:off x="4815472" y="364576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8CD66150-9A66-6B38-D351-8F05D30B656D}"/>
              </a:ext>
            </a:extLst>
          </p:cNvPr>
          <p:cNvCxnSpPr>
            <a:stCxn id="71" idx="2"/>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DB96BB-BDFD-CEEC-3280-8B12CE6ED5F8}"/>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spTree>
    <p:extLst>
      <p:ext uri="{BB962C8B-B14F-4D97-AF65-F5344CB8AC3E}">
        <p14:creationId xmlns:p14="http://schemas.microsoft.com/office/powerpoint/2010/main" val="212460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CE31F92E-0A8A-62F5-5483-3197E38C600A}"/>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30B8681F-B3FA-9F62-4EBD-C1BD273FC00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D43FA5-0C9B-DF0A-FFA7-5BA9DD0014F9}"/>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CB8CD2-97AC-2F76-7B33-E52F7C1924E0}"/>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ABE45484-8D35-4E15-6AE5-2646B9E8D8A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3" name="TextBox 12">
            <a:extLst>
              <a:ext uri="{FF2B5EF4-FFF2-40B4-BE49-F238E27FC236}">
                <a16:creationId xmlns:a16="http://schemas.microsoft.com/office/drawing/2014/main" id="{F316C421-A46E-A834-ABEF-EC5E054C183C}"/>
              </a:ext>
            </a:extLst>
          </p:cNvPr>
          <p:cNvSpPr txBox="1"/>
          <p:nvPr/>
        </p:nvSpPr>
        <p:spPr>
          <a:xfrm>
            <a:off x="6926730" y="1632390"/>
            <a:ext cx="1957542" cy="369332"/>
          </a:xfrm>
          <a:prstGeom prst="rect">
            <a:avLst/>
          </a:prstGeom>
          <a:noFill/>
        </p:spPr>
        <p:txBody>
          <a:bodyPr wrap="square" rtlCol="0">
            <a:spAutoFit/>
          </a:bodyPr>
          <a:lstStyle/>
          <a:p>
            <a:pPr algn="ctr"/>
            <a:r>
              <a:rPr lang="en-US" dirty="0"/>
              <a:t>Composite Map</a:t>
            </a:r>
          </a:p>
        </p:txBody>
      </p:sp>
      <p:cxnSp>
        <p:nvCxnSpPr>
          <p:cNvPr id="14" name="Straight Connector 13">
            <a:extLst>
              <a:ext uri="{FF2B5EF4-FFF2-40B4-BE49-F238E27FC236}">
                <a16:creationId xmlns:a16="http://schemas.microsoft.com/office/drawing/2014/main" id="{7F228DD2-E0DB-E596-90AE-1043B2AC371D}"/>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0827-F154-A6F7-2EC4-FC1B90C75FC4}"/>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16A685-460E-800B-6240-94FC77468CBD}"/>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647FE4CB-013B-7A30-9FB5-7C0EB1EA8CF2}"/>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D8B998CC-36F7-09DE-678C-422474BD0B0E}"/>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A27AE-3E4D-1546-8575-82B83B0D1C9D}"/>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44F903-E6F4-52E9-E099-62D396640590}"/>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4B68DD-736C-BDFB-06E6-AB9B4C4C4927}"/>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EB2517-788F-DA60-E435-B9EB49E784A8}"/>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F43860-AE39-E070-8F20-CAD7F8851B57}"/>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AF4005-A548-A4FC-903E-08700DE12711}"/>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BB1512-3FC0-A120-F55C-222B88C09005}"/>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62FB5-477E-1CB2-859C-A5B50AB572F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2D35F4-F7A8-23F1-2700-4720C91E2BD8}"/>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159B7D8-C2A7-551A-32B0-2BD86C869089}"/>
              </a:ext>
            </a:extLst>
          </p:cNvPr>
          <p:cNvCxnSpPr>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E8B190-6048-B9DE-2FE8-69601D8E1C9A}"/>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8072A-DBC0-9329-D88C-1F0219949438}"/>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9AC439-862E-D5B3-D50D-ABD72D90D2BD}"/>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D6B920-8D79-5367-FE9A-F261AF6A9F51}"/>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7CAB9798-668F-E8EF-1625-98211BBCD7EB}"/>
              </a:ext>
            </a:extLst>
          </p:cNvPr>
          <p:cNvPicPr>
            <a:picLocks noChangeAspect="1"/>
          </p:cNvPicPr>
          <p:nvPr/>
        </p:nvPicPr>
        <p:blipFill rotWithShape="1">
          <a:blip r:embed="rId3"/>
          <a:srcRect r="74766"/>
          <a:stretch/>
        </p:blipFill>
        <p:spPr>
          <a:xfrm>
            <a:off x="299905" y="1653632"/>
            <a:ext cx="1764173" cy="3915979"/>
          </a:xfrm>
          <a:prstGeom prst="rect">
            <a:avLst/>
          </a:prstGeom>
        </p:spPr>
      </p:pic>
      <p:pic>
        <p:nvPicPr>
          <p:cNvPr id="71" name="Picture 70">
            <a:extLst>
              <a:ext uri="{FF2B5EF4-FFF2-40B4-BE49-F238E27FC236}">
                <a16:creationId xmlns:a16="http://schemas.microsoft.com/office/drawing/2014/main" id="{CA9B3968-222E-E357-B319-6189D65CB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074" y="1155677"/>
            <a:ext cx="2852826" cy="1351038"/>
          </a:xfrm>
          <a:prstGeom prst="rect">
            <a:avLst/>
          </a:prstGeom>
        </p:spPr>
      </p:pic>
      <p:cxnSp>
        <p:nvCxnSpPr>
          <p:cNvPr id="72" name="Straight Connector 71">
            <a:extLst>
              <a:ext uri="{FF2B5EF4-FFF2-40B4-BE49-F238E27FC236}">
                <a16:creationId xmlns:a16="http://schemas.microsoft.com/office/drawing/2014/main" id="{8672C6EB-1691-22E0-D454-61A1043FD00C}"/>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A373C1-5E8F-0455-C196-342060C892B1}"/>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F546514-F288-516E-56EA-1DAA97B7B4AC}"/>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33951A20-18B9-D7F3-E970-A7C430458C1B}"/>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D7A4043F-1990-49C5-3244-227C9DB3698C}"/>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1487E35-6F4D-6C49-278F-187A5926FF32}"/>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86D92B1-B0E1-F34A-7298-0E1F42B79290}"/>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389A5C6-8FC3-EAAF-247D-36DFDCAA52C1}"/>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700942E-1AC3-8D04-B5BE-8CD70DA9D18E}"/>
              </a:ext>
            </a:extLst>
          </p:cNvPr>
          <p:cNvSpPr/>
          <p:nvPr/>
        </p:nvSpPr>
        <p:spPr>
          <a:xfrm>
            <a:off x="4815472" y="364576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E55C48E-E19C-56BF-0C7D-0AAD659E2EC5}"/>
              </a:ext>
            </a:extLst>
          </p:cNvPr>
          <p:cNvCxnSpPr>
            <a:stCxn id="71" idx="2"/>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81A1A4-3304-163F-99D8-4822B4EA34BF}"/>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spTree>
    <p:extLst>
      <p:ext uri="{BB962C8B-B14F-4D97-AF65-F5344CB8AC3E}">
        <p14:creationId xmlns:p14="http://schemas.microsoft.com/office/powerpoint/2010/main" val="397765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C68C5-513B-1FDF-E74F-2CDFE312EDE1}"/>
            </a:ext>
          </a:extLst>
        </p:cNvPr>
        <p:cNvGrpSpPr/>
        <p:nvPr/>
      </p:nvGrpSpPr>
      <p:grpSpPr>
        <a:xfrm>
          <a:off x="0" y="0"/>
          <a:ext cx="0" cy="0"/>
          <a:chOff x="0" y="0"/>
          <a:chExt cx="0" cy="0"/>
        </a:xfrm>
      </p:grpSpPr>
      <p:sp>
        <p:nvSpPr>
          <p:cNvPr id="5" name="Google Shape;697;p15">
            <a:extLst>
              <a:ext uri="{FF2B5EF4-FFF2-40B4-BE49-F238E27FC236}">
                <a16:creationId xmlns:a16="http://schemas.microsoft.com/office/drawing/2014/main" id="{6D940D40-8500-0607-DE26-A4C13FAAF34B}"/>
              </a:ext>
            </a:extLst>
          </p:cNvPr>
          <p:cNvSpPr txBox="1">
            <a:spLocks/>
          </p:cNvSpPr>
          <p:nvPr/>
        </p:nvSpPr>
        <p:spPr>
          <a:xfrm>
            <a:off x="788277" y="-89929"/>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err="1">
                <a:latin typeface="Lato" panose="020F0502020204030203" pitchFamily="34" charset="0"/>
                <a:ea typeface="Lato" panose="020F0502020204030203" pitchFamily="34" charset="0"/>
                <a:cs typeface="Lato" panose="020F0502020204030203" pitchFamily="34" charset="0"/>
              </a:rPr>
              <a:t>Asari</a:t>
            </a:r>
            <a:r>
              <a:rPr lang="en-US" sz="2670" b="1" dirty="0">
                <a:latin typeface="Lato" panose="020F0502020204030203" pitchFamily="34" charset="0"/>
                <a:ea typeface="Lato" panose="020F0502020204030203" pitchFamily="34" charset="0"/>
                <a:cs typeface="Lato" panose="020F0502020204030203" pitchFamily="34" charset="0"/>
              </a:rPr>
              <a:t> vs. Conventional</a:t>
            </a:r>
          </a:p>
        </p:txBody>
      </p:sp>
      <p:cxnSp>
        <p:nvCxnSpPr>
          <p:cNvPr id="7" name="Straight Connector 6">
            <a:extLst>
              <a:ext uri="{FF2B5EF4-FFF2-40B4-BE49-F238E27FC236}">
                <a16:creationId xmlns:a16="http://schemas.microsoft.com/office/drawing/2014/main" id="{A6D90C20-013F-C883-AD09-F16991CB8661}"/>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45E79E-1146-14F6-0A9B-A3CDF1A54F53}"/>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21EE1F5-2CF7-B33F-E5A1-AE0FC823CC04}"/>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26B2A555-5A48-3A07-2D04-77DAE4C28956}"/>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3" name="TextBox 12">
            <a:extLst>
              <a:ext uri="{FF2B5EF4-FFF2-40B4-BE49-F238E27FC236}">
                <a16:creationId xmlns:a16="http://schemas.microsoft.com/office/drawing/2014/main" id="{26BC26B5-235B-5347-C69E-ECEB56DC1985}"/>
              </a:ext>
            </a:extLst>
          </p:cNvPr>
          <p:cNvSpPr txBox="1"/>
          <p:nvPr/>
        </p:nvSpPr>
        <p:spPr>
          <a:xfrm>
            <a:off x="6926730" y="1632390"/>
            <a:ext cx="1957542" cy="369332"/>
          </a:xfrm>
          <a:prstGeom prst="rect">
            <a:avLst/>
          </a:prstGeom>
          <a:noFill/>
        </p:spPr>
        <p:txBody>
          <a:bodyPr wrap="square" rtlCol="0">
            <a:spAutoFit/>
          </a:bodyPr>
          <a:lstStyle/>
          <a:p>
            <a:pPr algn="ctr"/>
            <a:r>
              <a:rPr lang="en-US" dirty="0"/>
              <a:t>Composite Map</a:t>
            </a:r>
          </a:p>
        </p:txBody>
      </p:sp>
      <p:cxnSp>
        <p:nvCxnSpPr>
          <p:cNvPr id="14" name="Straight Connector 13">
            <a:extLst>
              <a:ext uri="{FF2B5EF4-FFF2-40B4-BE49-F238E27FC236}">
                <a16:creationId xmlns:a16="http://schemas.microsoft.com/office/drawing/2014/main" id="{89EFFC83-B6AC-2A3A-5F18-2988D1420BAE}"/>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367A3A-9AF4-8FB7-15DF-E418EE417CED}"/>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ADB56E-39CB-683D-D641-1F73DD905BEC}"/>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235B0B91-BC86-D1C1-8DCE-E002735BDB03}"/>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F5B58AA3-BA32-EFD9-89E6-1B9B3D105CD6}"/>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BCC9FC-D2F1-F10A-C715-E28F8E22288A}"/>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8C22955-9BAB-29BF-95CB-BCCE717E1FD5}"/>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4979E61-BC34-F962-4E21-76706FE1ED29}"/>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CE5CB49-76FA-D1DC-94D6-A37302584A42}"/>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6F80777-C63B-C685-863A-CED83EE8A7D0}"/>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7790BFD-9242-E731-1614-DB02AE152FF8}"/>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088C6C1-09E1-9094-89D4-EBF2C4DB4304}"/>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4EFBCDF-4C8B-44EA-3D18-A8D7BA6ED7AE}"/>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FACA8FB-B9F5-8EA0-F3FD-50AFA1A9EC89}"/>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A91EDEE2-D04B-1FE4-F27D-C572A942FFFC}"/>
              </a:ext>
            </a:extLst>
          </p:cNvPr>
          <p:cNvCxnSpPr>
            <a:cxnSpLocks/>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5F8A5D-DE95-2AA7-5CD5-BDF7499DBCBB}"/>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B6E6CF-8BDD-0B21-50D5-626ECB839ACB}"/>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98E1681-2E30-1730-7B46-EE5F5E5F02FF}"/>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BCD24C7-84CF-0D9B-973F-206E4C854770}"/>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DBC0A7-F54D-4B71-CCE3-6F14CC86ED3C}"/>
              </a:ext>
            </a:extLst>
          </p:cNvPr>
          <p:cNvCxnSpPr/>
          <p:nvPr/>
        </p:nvCxnSpPr>
        <p:spPr>
          <a:xfrm>
            <a:off x="10217907" y="3767767"/>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C2CAD9-FBD7-DA85-55C6-41C254889279}"/>
              </a:ext>
            </a:extLst>
          </p:cNvPr>
          <p:cNvCxnSpPr>
            <a:cxnSpLocks/>
          </p:cNvCxnSpPr>
          <p:nvPr/>
        </p:nvCxnSpPr>
        <p:spPr>
          <a:xfrm flipH="1">
            <a:off x="10217907" y="5599194"/>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7758D7D-7D80-4C29-E29F-336EE59415DA}"/>
              </a:ext>
            </a:extLst>
          </p:cNvPr>
          <p:cNvSpPr txBox="1"/>
          <p:nvPr/>
        </p:nvSpPr>
        <p:spPr>
          <a:xfrm>
            <a:off x="10738169" y="5746340"/>
            <a:ext cx="851338" cy="369332"/>
          </a:xfrm>
          <a:prstGeom prst="rect">
            <a:avLst/>
          </a:prstGeom>
          <a:noFill/>
        </p:spPr>
        <p:txBody>
          <a:bodyPr wrap="square" rtlCol="0">
            <a:spAutoFit/>
          </a:bodyPr>
          <a:lstStyle/>
          <a:p>
            <a:pPr algn="ctr"/>
            <a:r>
              <a:rPr lang="en-US" dirty="0"/>
              <a:t>m/z</a:t>
            </a:r>
          </a:p>
        </p:txBody>
      </p:sp>
      <p:sp>
        <p:nvSpPr>
          <p:cNvPr id="47" name="TextBox 46">
            <a:extLst>
              <a:ext uri="{FF2B5EF4-FFF2-40B4-BE49-F238E27FC236}">
                <a16:creationId xmlns:a16="http://schemas.microsoft.com/office/drawing/2014/main" id="{581620E3-6E6F-DD5B-EBF3-D11F9266B643}"/>
              </a:ext>
            </a:extLst>
          </p:cNvPr>
          <p:cNvSpPr txBox="1"/>
          <p:nvPr/>
        </p:nvSpPr>
        <p:spPr>
          <a:xfrm rot="16200000">
            <a:off x="9471673" y="4497501"/>
            <a:ext cx="851338" cy="369332"/>
          </a:xfrm>
          <a:prstGeom prst="rect">
            <a:avLst/>
          </a:prstGeom>
          <a:noFill/>
        </p:spPr>
        <p:txBody>
          <a:bodyPr wrap="square" rtlCol="0">
            <a:spAutoFit/>
          </a:bodyPr>
          <a:lstStyle/>
          <a:p>
            <a:pPr algn="ctr"/>
            <a:r>
              <a:rPr lang="en-US" dirty="0"/>
              <a:t>rt</a:t>
            </a:r>
          </a:p>
        </p:txBody>
      </p:sp>
      <p:sp>
        <p:nvSpPr>
          <p:cNvPr id="48" name="Oval 47">
            <a:extLst>
              <a:ext uri="{FF2B5EF4-FFF2-40B4-BE49-F238E27FC236}">
                <a16:creationId xmlns:a16="http://schemas.microsoft.com/office/drawing/2014/main" id="{E3C1C628-B5D8-18DA-4409-0E34298C69A2}"/>
              </a:ext>
            </a:extLst>
          </p:cNvPr>
          <p:cNvSpPr/>
          <p:nvPr/>
        </p:nvSpPr>
        <p:spPr>
          <a:xfrm>
            <a:off x="10472783" y="390641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D9B5346-AEEA-4319-97DC-B8C9AF43A941}"/>
              </a:ext>
            </a:extLst>
          </p:cNvPr>
          <p:cNvSpPr/>
          <p:nvPr/>
        </p:nvSpPr>
        <p:spPr>
          <a:xfrm>
            <a:off x="11099462" y="425649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D76A2B9-1C49-C53D-54FB-1B9414E1DD3B}"/>
              </a:ext>
            </a:extLst>
          </p:cNvPr>
          <p:cNvSpPr/>
          <p:nvPr/>
        </p:nvSpPr>
        <p:spPr>
          <a:xfrm>
            <a:off x="10865607" y="4774383"/>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C749C7D-9578-5EEA-0658-E15334FA8EAB}"/>
              </a:ext>
            </a:extLst>
          </p:cNvPr>
          <p:cNvSpPr/>
          <p:nvPr/>
        </p:nvSpPr>
        <p:spPr>
          <a:xfrm>
            <a:off x="11657822" y="519971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40AD8D1-E1E6-5F69-0C69-6F0C16F73F1F}"/>
              </a:ext>
            </a:extLst>
          </p:cNvPr>
          <p:cNvSpPr/>
          <p:nvPr/>
        </p:nvSpPr>
        <p:spPr>
          <a:xfrm>
            <a:off x="11580312" y="394997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F68F5D-10A9-F389-187F-02C01A7F4512}"/>
              </a:ext>
            </a:extLst>
          </p:cNvPr>
          <p:cNvSpPr/>
          <p:nvPr/>
        </p:nvSpPr>
        <p:spPr>
          <a:xfrm>
            <a:off x="8547344" y="377263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2EF22B20-4A69-38DC-4375-B5929AC3D0D9}"/>
              </a:ext>
            </a:extLst>
          </p:cNvPr>
          <p:cNvCxnSpPr>
            <a:cxnSpLocks/>
            <a:stCxn id="48" idx="1"/>
            <a:endCxn id="18" idx="5"/>
          </p:cNvCxnSpPr>
          <p:nvPr/>
        </p:nvCxnSpPr>
        <p:spPr>
          <a:xfrm flipH="1" flipV="1">
            <a:off x="7470491" y="2595569"/>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93FE6E4-7D1D-4E71-CCF1-DB15AC648A07}"/>
              </a:ext>
            </a:extLst>
          </p:cNvPr>
          <p:cNvCxnSpPr>
            <a:cxnSpLocks/>
            <a:stCxn id="52" idx="1"/>
            <a:endCxn id="22" idx="5"/>
          </p:cNvCxnSpPr>
          <p:nvPr/>
        </p:nvCxnSpPr>
        <p:spPr>
          <a:xfrm flipH="1" flipV="1">
            <a:off x="8578020" y="263912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FB23784-1571-78AE-CCA9-D3F55CF8195F}"/>
              </a:ext>
            </a:extLst>
          </p:cNvPr>
          <p:cNvCxnSpPr>
            <a:cxnSpLocks/>
            <a:stCxn id="49" idx="1"/>
            <a:endCxn id="19" idx="5"/>
          </p:cNvCxnSpPr>
          <p:nvPr/>
        </p:nvCxnSpPr>
        <p:spPr>
          <a:xfrm flipH="1" flipV="1">
            <a:off x="8097170" y="294564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2496243-8CAF-600A-A5AC-E7809ACDA524}"/>
              </a:ext>
            </a:extLst>
          </p:cNvPr>
          <p:cNvCxnSpPr>
            <a:cxnSpLocks/>
            <a:stCxn id="50" idx="1"/>
            <a:endCxn id="20" idx="5"/>
          </p:cNvCxnSpPr>
          <p:nvPr/>
        </p:nvCxnSpPr>
        <p:spPr>
          <a:xfrm flipH="1" flipV="1">
            <a:off x="7863315" y="3463534"/>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73D6224-DAA3-EA92-9339-2AD2DFE46236}"/>
              </a:ext>
            </a:extLst>
          </p:cNvPr>
          <p:cNvCxnSpPr>
            <a:cxnSpLocks/>
            <a:stCxn id="51" idx="1"/>
            <a:endCxn id="53" idx="5"/>
          </p:cNvCxnSpPr>
          <p:nvPr/>
        </p:nvCxnSpPr>
        <p:spPr>
          <a:xfrm flipH="1" flipV="1">
            <a:off x="8702097" y="3927389"/>
            <a:ext cx="2982276" cy="12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716AAB28-E748-7288-AD5F-8C4344E87D52}"/>
              </a:ext>
            </a:extLst>
          </p:cNvPr>
          <p:cNvPicPr>
            <a:picLocks noChangeAspect="1"/>
          </p:cNvPicPr>
          <p:nvPr/>
        </p:nvPicPr>
        <p:blipFill rotWithShape="1">
          <a:blip r:embed="rId3"/>
          <a:srcRect r="74766"/>
          <a:stretch/>
        </p:blipFill>
        <p:spPr>
          <a:xfrm>
            <a:off x="299905" y="1653632"/>
            <a:ext cx="1764173" cy="3915979"/>
          </a:xfrm>
          <a:prstGeom prst="rect">
            <a:avLst/>
          </a:prstGeom>
        </p:spPr>
      </p:pic>
      <p:pic>
        <p:nvPicPr>
          <p:cNvPr id="71" name="Picture 70">
            <a:extLst>
              <a:ext uri="{FF2B5EF4-FFF2-40B4-BE49-F238E27FC236}">
                <a16:creationId xmlns:a16="http://schemas.microsoft.com/office/drawing/2014/main" id="{59D28BDA-0780-9C95-8B53-17C98E7B2D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074" y="1155677"/>
            <a:ext cx="2852826" cy="1351038"/>
          </a:xfrm>
          <a:prstGeom prst="rect">
            <a:avLst/>
          </a:prstGeom>
        </p:spPr>
      </p:pic>
      <p:cxnSp>
        <p:nvCxnSpPr>
          <p:cNvPr id="72" name="Straight Connector 71">
            <a:extLst>
              <a:ext uri="{FF2B5EF4-FFF2-40B4-BE49-F238E27FC236}">
                <a16:creationId xmlns:a16="http://schemas.microsoft.com/office/drawing/2014/main" id="{55D866D9-B831-CB7B-53A6-44B05BBEE163}"/>
              </a:ext>
            </a:extLst>
          </p:cNvPr>
          <p:cNvCxnSpPr/>
          <p:nvPr/>
        </p:nvCxnSpPr>
        <p:spPr>
          <a:xfrm>
            <a:off x="3453067" y="346355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A6902F4-8D96-C3DF-8209-2EE1AB003064}"/>
              </a:ext>
            </a:extLst>
          </p:cNvPr>
          <p:cNvCxnSpPr>
            <a:cxnSpLocks/>
          </p:cNvCxnSpPr>
          <p:nvPr/>
        </p:nvCxnSpPr>
        <p:spPr>
          <a:xfrm flipH="1">
            <a:off x="3453067" y="529498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45ACC77-7069-5B89-D295-2C2FEDBF81BF}"/>
              </a:ext>
            </a:extLst>
          </p:cNvPr>
          <p:cNvSpPr txBox="1"/>
          <p:nvPr/>
        </p:nvSpPr>
        <p:spPr>
          <a:xfrm>
            <a:off x="3973329" y="5442131"/>
            <a:ext cx="851338" cy="369332"/>
          </a:xfrm>
          <a:prstGeom prst="rect">
            <a:avLst/>
          </a:prstGeom>
          <a:noFill/>
        </p:spPr>
        <p:txBody>
          <a:bodyPr wrap="square" rtlCol="0">
            <a:spAutoFit/>
          </a:bodyPr>
          <a:lstStyle/>
          <a:p>
            <a:pPr algn="ctr"/>
            <a:r>
              <a:rPr lang="en-US" dirty="0"/>
              <a:t>m/z</a:t>
            </a:r>
          </a:p>
        </p:txBody>
      </p:sp>
      <p:sp>
        <p:nvSpPr>
          <p:cNvPr id="75" name="TextBox 74">
            <a:extLst>
              <a:ext uri="{FF2B5EF4-FFF2-40B4-BE49-F238E27FC236}">
                <a16:creationId xmlns:a16="http://schemas.microsoft.com/office/drawing/2014/main" id="{F5154CE2-B52B-DD57-C3A2-23E654F4990C}"/>
              </a:ext>
            </a:extLst>
          </p:cNvPr>
          <p:cNvSpPr txBox="1"/>
          <p:nvPr/>
        </p:nvSpPr>
        <p:spPr>
          <a:xfrm rot="16200000">
            <a:off x="2706833" y="4193292"/>
            <a:ext cx="851338" cy="369332"/>
          </a:xfrm>
          <a:prstGeom prst="rect">
            <a:avLst/>
          </a:prstGeom>
          <a:noFill/>
        </p:spPr>
        <p:txBody>
          <a:bodyPr wrap="square" rtlCol="0">
            <a:spAutoFit/>
          </a:bodyPr>
          <a:lstStyle/>
          <a:p>
            <a:pPr algn="ctr"/>
            <a:r>
              <a:rPr lang="en-US" dirty="0"/>
              <a:t>rt</a:t>
            </a:r>
          </a:p>
        </p:txBody>
      </p:sp>
      <p:sp>
        <p:nvSpPr>
          <p:cNvPr id="76" name="Oval 75">
            <a:extLst>
              <a:ext uri="{FF2B5EF4-FFF2-40B4-BE49-F238E27FC236}">
                <a16:creationId xmlns:a16="http://schemas.microsoft.com/office/drawing/2014/main" id="{0688BB18-994F-BFBE-7B1D-749620FFDFC5}"/>
              </a:ext>
            </a:extLst>
          </p:cNvPr>
          <p:cNvSpPr/>
          <p:nvPr/>
        </p:nvSpPr>
        <p:spPr>
          <a:xfrm>
            <a:off x="3707943" y="360220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720201C-7C72-0248-3838-B84B8AAAE48C}"/>
              </a:ext>
            </a:extLst>
          </p:cNvPr>
          <p:cNvSpPr/>
          <p:nvPr/>
        </p:nvSpPr>
        <p:spPr>
          <a:xfrm>
            <a:off x="4334622" y="395228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7C522A4-5971-1A3F-C890-51B3A6049D63}"/>
              </a:ext>
            </a:extLst>
          </p:cNvPr>
          <p:cNvSpPr/>
          <p:nvPr/>
        </p:nvSpPr>
        <p:spPr>
          <a:xfrm>
            <a:off x="4100767" y="447017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A0E5273-6CF3-D54A-F7E3-E6D351D6F3CB}"/>
              </a:ext>
            </a:extLst>
          </p:cNvPr>
          <p:cNvSpPr/>
          <p:nvPr/>
        </p:nvSpPr>
        <p:spPr>
          <a:xfrm>
            <a:off x="4760291" y="488258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8671410-44BA-49CC-8B42-663BC588D715}"/>
              </a:ext>
            </a:extLst>
          </p:cNvPr>
          <p:cNvSpPr/>
          <p:nvPr/>
        </p:nvSpPr>
        <p:spPr>
          <a:xfrm>
            <a:off x="4815472" y="364576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4E72803A-A3AB-971B-3743-7367EA8E559A}"/>
              </a:ext>
            </a:extLst>
          </p:cNvPr>
          <p:cNvCxnSpPr>
            <a:stCxn id="71" idx="2"/>
          </p:cNvCxnSpPr>
          <p:nvPr/>
        </p:nvCxnSpPr>
        <p:spPr>
          <a:xfrm>
            <a:off x="4320487" y="2506715"/>
            <a:ext cx="0" cy="85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1EA71A9-142C-A437-C5EE-1DA656DD3527}"/>
              </a:ext>
            </a:extLst>
          </p:cNvPr>
          <p:cNvSpPr txBox="1"/>
          <p:nvPr/>
        </p:nvSpPr>
        <p:spPr>
          <a:xfrm>
            <a:off x="4018005" y="2721046"/>
            <a:ext cx="1957542" cy="369332"/>
          </a:xfrm>
          <a:prstGeom prst="rect">
            <a:avLst/>
          </a:prstGeom>
          <a:noFill/>
        </p:spPr>
        <p:txBody>
          <a:bodyPr wrap="square" rtlCol="0">
            <a:spAutoFit/>
          </a:bodyPr>
          <a:lstStyle/>
          <a:p>
            <a:pPr algn="ctr"/>
            <a:r>
              <a:rPr lang="en-US" dirty="0"/>
              <a:t>Peak Detect</a:t>
            </a:r>
          </a:p>
        </p:txBody>
      </p:sp>
      <p:cxnSp>
        <p:nvCxnSpPr>
          <p:cNvPr id="2" name="Straight Arrow Connector 1">
            <a:extLst>
              <a:ext uri="{FF2B5EF4-FFF2-40B4-BE49-F238E27FC236}">
                <a16:creationId xmlns:a16="http://schemas.microsoft.com/office/drawing/2014/main" id="{96637346-96B8-A707-9EF4-300919ED1B64}"/>
              </a:ext>
            </a:extLst>
          </p:cNvPr>
          <p:cNvCxnSpPr>
            <a:cxnSpLocks/>
          </p:cNvCxnSpPr>
          <p:nvPr/>
        </p:nvCxnSpPr>
        <p:spPr>
          <a:xfrm flipV="1">
            <a:off x="8262261" y="3976528"/>
            <a:ext cx="340688" cy="13501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31CAEE-1767-9BD2-BFD3-BFAFF53E9F83}"/>
              </a:ext>
            </a:extLst>
          </p:cNvPr>
          <p:cNvSpPr txBox="1"/>
          <p:nvPr/>
        </p:nvSpPr>
        <p:spPr>
          <a:xfrm>
            <a:off x="7349178" y="5321899"/>
            <a:ext cx="1826165" cy="646331"/>
          </a:xfrm>
          <a:prstGeom prst="rect">
            <a:avLst/>
          </a:prstGeom>
          <a:noFill/>
        </p:spPr>
        <p:txBody>
          <a:bodyPr wrap="square" rtlCol="0">
            <a:spAutoFit/>
          </a:bodyPr>
          <a:lstStyle/>
          <a:p>
            <a:pPr algn="ctr"/>
            <a:r>
              <a:rPr lang="en-US" dirty="0"/>
              <a:t>Failed correspondence</a:t>
            </a:r>
          </a:p>
        </p:txBody>
      </p:sp>
      <p:sp>
        <p:nvSpPr>
          <p:cNvPr id="28" name="TextBox 27">
            <a:extLst>
              <a:ext uri="{FF2B5EF4-FFF2-40B4-BE49-F238E27FC236}">
                <a16:creationId xmlns:a16="http://schemas.microsoft.com/office/drawing/2014/main" id="{438BD043-A26B-06D8-C4DC-4ADE5136F615}"/>
              </a:ext>
            </a:extLst>
          </p:cNvPr>
          <p:cNvSpPr txBox="1"/>
          <p:nvPr/>
        </p:nvSpPr>
        <p:spPr>
          <a:xfrm>
            <a:off x="485079" y="6173370"/>
            <a:ext cx="11245540" cy="646331"/>
          </a:xfrm>
          <a:prstGeom prst="rect">
            <a:avLst/>
          </a:prstGeom>
          <a:noFill/>
        </p:spPr>
        <p:txBody>
          <a:bodyPr wrap="square" rtlCol="0">
            <a:spAutoFit/>
          </a:bodyPr>
          <a:lstStyle/>
          <a:p>
            <a:pPr algn="ctr"/>
            <a:r>
              <a:rPr lang="en-US" dirty="0"/>
              <a:t>Peak picking then alignment makes alignment more difficult (2d alignment).</a:t>
            </a:r>
          </a:p>
          <a:p>
            <a:pPr algn="ctr"/>
            <a:r>
              <a:rPr lang="en-US" dirty="0"/>
              <a:t>Fails to fully leverage the high m/z resolution of modern LC-MS instruments</a:t>
            </a:r>
          </a:p>
        </p:txBody>
      </p:sp>
    </p:spTree>
    <p:extLst>
      <p:ext uri="{BB962C8B-B14F-4D97-AF65-F5344CB8AC3E}">
        <p14:creationId xmlns:p14="http://schemas.microsoft.com/office/powerpoint/2010/main" val="1175486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Many Low-Quality Peaks Due to Low Mass Selectivity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2"/>
          <a:srcRect l="36491" t="9982" r="4789"/>
          <a:stretch/>
        </p:blipFill>
        <p:spPr>
          <a:xfrm>
            <a:off x="473657" y="1214411"/>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602816" y="314439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1249586" y="885148"/>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1148433" y="5426281"/>
            <a:ext cx="3586892"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p:txBody>
      </p:sp>
    </p:spTree>
    <p:extLst>
      <p:ext uri="{BB962C8B-B14F-4D97-AF65-F5344CB8AC3E}">
        <p14:creationId xmlns:p14="http://schemas.microsoft.com/office/powerpoint/2010/main" val="3728682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Many Low-Quality Peaks Due to Low Mass Selectivity</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8" name="Straight Arrow Connector 7">
            <a:extLst>
              <a:ext uri="{FF2B5EF4-FFF2-40B4-BE49-F238E27FC236}">
                <a16:creationId xmlns:a16="http://schemas.microsoft.com/office/drawing/2014/main" id="{0ACEAA8B-E9AB-D57D-B6F4-8EAA11440FF3}"/>
              </a:ext>
            </a:extLst>
          </p:cNvPr>
          <p:cNvCxnSpPr>
            <a:cxnSpLocks/>
          </p:cNvCxnSpPr>
          <p:nvPr/>
        </p:nvCxnSpPr>
        <p:spPr>
          <a:xfrm>
            <a:off x="6034003" y="5986796"/>
            <a:ext cx="6016234" cy="0"/>
          </a:xfrm>
          <a:prstGeom prst="straightConnector1">
            <a:avLst/>
          </a:prstGeom>
          <a:noFill/>
          <a:ln w="38100" cap="flat" cmpd="sng" algn="ctr">
            <a:solidFill>
              <a:srgbClr val="4472C4"/>
            </a:solidFill>
            <a:prstDash val="solid"/>
            <a:miter lim="800000"/>
            <a:tailEnd type="triangle"/>
          </a:ln>
          <a:effectLst/>
        </p:spPr>
      </p:cxnSp>
      <p:cxnSp>
        <p:nvCxnSpPr>
          <p:cNvPr id="9" name="Straight Arrow Connector 8">
            <a:extLst>
              <a:ext uri="{FF2B5EF4-FFF2-40B4-BE49-F238E27FC236}">
                <a16:creationId xmlns:a16="http://schemas.microsoft.com/office/drawing/2014/main" id="{54D23E81-3897-0794-D58F-B40D0A05DE2F}"/>
              </a:ext>
            </a:extLst>
          </p:cNvPr>
          <p:cNvCxnSpPr>
            <a:cxnSpLocks/>
          </p:cNvCxnSpPr>
          <p:nvPr/>
        </p:nvCxnSpPr>
        <p:spPr>
          <a:xfrm flipV="1">
            <a:off x="6054096" y="3472196"/>
            <a:ext cx="0" cy="2514600"/>
          </a:xfrm>
          <a:prstGeom prst="straightConnector1">
            <a:avLst/>
          </a:prstGeom>
          <a:noFill/>
          <a:ln w="28575" cap="flat" cmpd="sng" algn="ctr">
            <a:solidFill>
              <a:srgbClr val="4472C4"/>
            </a:solidFill>
            <a:prstDash val="solid"/>
            <a:miter lim="800000"/>
            <a:tailEnd type="triangle"/>
          </a:ln>
          <a:effectLst/>
        </p:spPr>
      </p:cxnSp>
      <p:pic>
        <p:nvPicPr>
          <p:cNvPr id="15" name="Picture 14">
            <a:extLst>
              <a:ext uri="{FF2B5EF4-FFF2-40B4-BE49-F238E27FC236}">
                <a16:creationId xmlns:a16="http://schemas.microsoft.com/office/drawing/2014/main" id="{DE1914D0-EA58-EEB7-A0B2-5CB06850EDF6}"/>
              </a:ext>
            </a:extLst>
          </p:cNvPr>
          <p:cNvPicPr>
            <a:picLocks noChangeAspect="1"/>
          </p:cNvPicPr>
          <p:nvPr/>
        </p:nvPicPr>
        <p:blipFill>
          <a:blip r:embed="rId2"/>
          <a:stretch>
            <a:fillRect/>
          </a:stretch>
        </p:blipFill>
        <p:spPr>
          <a:xfrm>
            <a:off x="6232310" y="3780405"/>
            <a:ext cx="1908037" cy="2020274"/>
          </a:xfrm>
          <a:prstGeom prst="rect">
            <a:avLst/>
          </a:prstGeom>
        </p:spPr>
      </p:pic>
      <p:pic>
        <p:nvPicPr>
          <p:cNvPr id="16" name="Picture 15">
            <a:extLst>
              <a:ext uri="{FF2B5EF4-FFF2-40B4-BE49-F238E27FC236}">
                <a16:creationId xmlns:a16="http://schemas.microsoft.com/office/drawing/2014/main" id="{CF20ED14-F350-DD8F-4217-C8BFCFEC83F6}"/>
              </a:ext>
            </a:extLst>
          </p:cNvPr>
          <p:cNvPicPr>
            <a:picLocks noChangeAspect="1"/>
          </p:cNvPicPr>
          <p:nvPr/>
        </p:nvPicPr>
        <p:blipFill>
          <a:blip r:embed="rId3"/>
          <a:stretch>
            <a:fillRect/>
          </a:stretch>
        </p:blipFill>
        <p:spPr>
          <a:xfrm>
            <a:off x="8213092" y="3780405"/>
            <a:ext cx="1908053" cy="2020291"/>
          </a:xfrm>
          <a:prstGeom prst="rect">
            <a:avLst/>
          </a:prstGeom>
        </p:spPr>
      </p:pic>
      <p:pic>
        <p:nvPicPr>
          <p:cNvPr id="17" name="Picture 16">
            <a:extLst>
              <a:ext uri="{FF2B5EF4-FFF2-40B4-BE49-F238E27FC236}">
                <a16:creationId xmlns:a16="http://schemas.microsoft.com/office/drawing/2014/main" id="{4B078B69-50BB-E191-4CC2-63377906237E}"/>
              </a:ext>
            </a:extLst>
          </p:cNvPr>
          <p:cNvPicPr>
            <a:picLocks noChangeAspect="1"/>
          </p:cNvPicPr>
          <p:nvPr/>
        </p:nvPicPr>
        <p:blipFill>
          <a:blip r:embed="rId4"/>
          <a:stretch>
            <a:fillRect/>
          </a:stretch>
        </p:blipFill>
        <p:spPr>
          <a:xfrm>
            <a:off x="10162277" y="3780405"/>
            <a:ext cx="1908053" cy="2020291"/>
          </a:xfrm>
          <a:prstGeom prst="rect">
            <a:avLst/>
          </a:prstGeom>
        </p:spPr>
      </p:pic>
      <p:sp>
        <p:nvSpPr>
          <p:cNvPr id="18" name="TextBox 17">
            <a:extLst>
              <a:ext uri="{FF2B5EF4-FFF2-40B4-BE49-F238E27FC236}">
                <a16:creationId xmlns:a16="http://schemas.microsoft.com/office/drawing/2014/main" id="{BD87B5E4-3C79-0E08-B1BB-D3E5A20BD3E8}"/>
              </a:ext>
            </a:extLst>
          </p:cNvPr>
          <p:cNvSpPr txBox="1"/>
          <p:nvPr/>
        </p:nvSpPr>
        <p:spPr>
          <a:xfrm>
            <a:off x="5392882" y="3347964"/>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19" name="TextBox 18">
            <a:extLst>
              <a:ext uri="{FF2B5EF4-FFF2-40B4-BE49-F238E27FC236}">
                <a16:creationId xmlns:a16="http://schemas.microsoft.com/office/drawing/2014/main" id="{5E480945-37C6-F28B-3689-E237E040FC23}"/>
              </a:ext>
            </a:extLst>
          </p:cNvPr>
          <p:cNvSpPr txBox="1"/>
          <p:nvPr/>
        </p:nvSpPr>
        <p:spPr>
          <a:xfrm>
            <a:off x="7373672" y="3336087"/>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55087717-E7F5-136F-5E28-391C567205E3}"/>
              </a:ext>
            </a:extLst>
          </p:cNvPr>
          <p:cNvSpPr txBox="1"/>
          <p:nvPr/>
        </p:nvSpPr>
        <p:spPr>
          <a:xfrm>
            <a:off x="9322857" y="3336087"/>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Asari</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E0A85E71-90CC-6193-8D6A-3590B3A60212}"/>
              </a:ext>
            </a:extLst>
          </p:cNvPr>
          <p:cNvSpPr txBox="1"/>
          <p:nvPr/>
        </p:nvSpPr>
        <p:spPr>
          <a:xfrm>
            <a:off x="7456675" y="617289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Selectivity</a:t>
            </a:r>
          </a:p>
        </p:txBody>
      </p:sp>
      <p:sp>
        <p:nvSpPr>
          <p:cNvPr id="26" name="TextBox 25">
            <a:extLst>
              <a:ext uri="{FF2B5EF4-FFF2-40B4-BE49-F238E27FC236}">
                <a16:creationId xmlns:a16="http://schemas.microsoft.com/office/drawing/2014/main" id="{C0807FF1-D85D-78C4-2375-DDAFCEBE0F0E}"/>
              </a:ext>
            </a:extLst>
          </p:cNvPr>
          <p:cNvSpPr txBox="1"/>
          <p:nvPr/>
        </p:nvSpPr>
        <p:spPr>
          <a:xfrm rot="16200000">
            <a:off x="4009709" y="4589733"/>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Kernel Density</a:t>
            </a:r>
          </a:p>
        </p:txBody>
      </p:sp>
      <p:graphicFrame>
        <p:nvGraphicFramePr>
          <p:cNvPr id="27" name="Table 8">
            <a:extLst>
              <a:ext uri="{FF2B5EF4-FFF2-40B4-BE49-F238E27FC236}">
                <a16:creationId xmlns:a16="http://schemas.microsoft.com/office/drawing/2014/main" id="{8BB02167-53D8-FCFF-4EA0-EAD43C2AA413}"/>
              </a:ext>
            </a:extLst>
          </p:cNvPr>
          <p:cNvGraphicFramePr>
            <a:graphicFrameLocks noGrp="1"/>
          </p:cNvGraphicFramePr>
          <p:nvPr/>
        </p:nvGraphicFramePr>
        <p:xfrm>
          <a:off x="6013437" y="1219855"/>
          <a:ext cx="3044475" cy="1737360"/>
        </p:xfrm>
        <a:graphic>
          <a:graphicData uri="http://schemas.openxmlformats.org/drawingml/2006/table">
            <a:tbl>
              <a:tblPr firstRow="1" bandRow="1"/>
              <a:tblGrid>
                <a:gridCol w="932120">
                  <a:extLst>
                    <a:ext uri="{9D8B030D-6E8A-4147-A177-3AD203B41FA5}">
                      <a16:colId xmlns:a16="http://schemas.microsoft.com/office/drawing/2014/main" val="1777078673"/>
                    </a:ext>
                  </a:extLst>
                </a:gridCol>
                <a:gridCol w="595030">
                  <a:extLst>
                    <a:ext uri="{9D8B030D-6E8A-4147-A177-3AD203B41FA5}">
                      <a16:colId xmlns:a16="http://schemas.microsoft.com/office/drawing/2014/main" val="238787769"/>
                    </a:ext>
                  </a:extLst>
                </a:gridCol>
                <a:gridCol w="892543">
                  <a:extLst>
                    <a:ext uri="{9D8B030D-6E8A-4147-A177-3AD203B41FA5}">
                      <a16:colId xmlns:a16="http://schemas.microsoft.com/office/drawing/2014/main" val="500315818"/>
                    </a:ext>
                  </a:extLst>
                </a:gridCol>
                <a:gridCol w="624782">
                  <a:extLst>
                    <a:ext uri="{9D8B030D-6E8A-4147-A177-3AD203B41FA5}">
                      <a16:colId xmlns:a16="http://schemas.microsoft.com/office/drawing/2014/main" val="863876267"/>
                    </a:ext>
                  </a:extLst>
                </a:gridCol>
              </a:tblGrid>
              <a:tr h="280671">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459268"/>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760.5857</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760.5807</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68</a:t>
                      </a: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7861621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760.5833</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60542272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760.5815</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67</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760.5826</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822805279"/>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87371002"/>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760.5847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32261836"/>
                  </a:ext>
                </a:extLst>
              </a:tr>
            </a:tbl>
          </a:graphicData>
        </a:graphic>
      </p:graphicFrame>
      <p:sp>
        <p:nvSpPr>
          <p:cNvPr id="30" name="TextBox 29">
            <a:extLst>
              <a:ext uri="{FF2B5EF4-FFF2-40B4-BE49-F238E27FC236}">
                <a16:creationId xmlns:a16="http://schemas.microsoft.com/office/drawing/2014/main" id="{C4487C9D-3BA2-E451-93B7-98A84516390F}"/>
              </a:ext>
            </a:extLst>
          </p:cNvPr>
          <p:cNvSpPr txBox="1"/>
          <p:nvPr/>
        </p:nvSpPr>
        <p:spPr>
          <a:xfrm>
            <a:off x="5010049" y="823456"/>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31" name="TextBox 30">
            <a:extLst>
              <a:ext uri="{FF2B5EF4-FFF2-40B4-BE49-F238E27FC236}">
                <a16:creationId xmlns:a16="http://schemas.microsoft.com/office/drawing/2014/main" id="{AA817CA4-F730-52EF-49E8-77F0B705A1CB}"/>
              </a:ext>
            </a:extLst>
          </p:cNvPr>
          <p:cNvSpPr txBox="1"/>
          <p:nvPr/>
        </p:nvSpPr>
        <p:spPr>
          <a:xfrm>
            <a:off x="6455838" y="811374"/>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5"/>
          <a:srcRect l="36491" t="9982" r="4789"/>
          <a:stretch/>
        </p:blipFill>
        <p:spPr>
          <a:xfrm>
            <a:off x="473657" y="1214411"/>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602816" y="314439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1249586" y="885148"/>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1148433" y="5426281"/>
            <a:ext cx="3586892"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p:txBody>
      </p:sp>
      <p:sp>
        <p:nvSpPr>
          <p:cNvPr id="39" name="Right Brace 38">
            <a:extLst>
              <a:ext uri="{FF2B5EF4-FFF2-40B4-BE49-F238E27FC236}">
                <a16:creationId xmlns:a16="http://schemas.microsoft.com/office/drawing/2014/main" id="{9E7937C0-B0A4-9DAE-2A17-067000A62E54}"/>
              </a:ext>
            </a:extLst>
          </p:cNvPr>
          <p:cNvSpPr/>
          <p:nvPr/>
        </p:nvSpPr>
        <p:spPr>
          <a:xfrm>
            <a:off x="9133609" y="1091045"/>
            <a:ext cx="189248" cy="191552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40" name="TextBox 39">
            <a:extLst>
              <a:ext uri="{FF2B5EF4-FFF2-40B4-BE49-F238E27FC236}">
                <a16:creationId xmlns:a16="http://schemas.microsoft.com/office/drawing/2014/main" id="{0AFD07BA-C551-5381-408E-401B6F8320EC}"/>
              </a:ext>
            </a:extLst>
          </p:cNvPr>
          <p:cNvSpPr txBox="1"/>
          <p:nvPr/>
        </p:nvSpPr>
        <p:spPr>
          <a:xfrm>
            <a:off x="9392193" y="1346178"/>
            <a:ext cx="2658044" cy="140525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Falsely resolved isobaric features due to poor mass alignment</a:t>
            </a:r>
          </a:p>
        </p:txBody>
      </p:sp>
    </p:spTree>
    <p:extLst>
      <p:ext uri="{BB962C8B-B14F-4D97-AF65-F5344CB8AC3E}">
        <p14:creationId xmlns:p14="http://schemas.microsoft.com/office/powerpoint/2010/main" val="398525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Leverages High Resolution Mass to Improve Data Quality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l="-1" t="7957" r="51951"/>
          <a:stretch/>
        </p:blipFill>
        <p:spPr>
          <a:xfrm>
            <a:off x="114427" y="1059366"/>
            <a:ext cx="4936543" cy="5406290"/>
          </a:xfrm>
          <a:prstGeom prst="rect">
            <a:avLst/>
          </a:prstGeom>
        </p:spPr>
      </p:pic>
    </p:spTree>
    <p:extLst>
      <p:ext uri="{BB962C8B-B14F-4D97-AF65-F5344CB8AC3E}">
        <p14:creationId xmlns:p14="http://schemas.microsoft.com/office/powerpoint/2010/main" val="1073427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Leverages High Resolution Mass to Improve Data Quality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t="7957" r="53433"/>
          <a:stretch/>
        </p:blipFill>
        <p:spPr>
          <a:xfrm>
            <a:off x="114427" y="1059366"/>
            <a:ext cx="4784143" cy="5406290"/>
          </a:xfrm>
          <a:prstGeom prst="rect">
            <a:avLst/>
          </a:prstGeom>
        </p:spPr>
      </p:pic>
      <p:cxnSp>
        <p:nvCxnSpPr>
          <p:cNvPr id="7" name="Curved Connector 6">
            <a:extLst>
              <a:ext uri="{FF2B5EF4-FFF2-40B4-BE49-F238E27FC236}">
                <a16:creationId xmlns:a16="http://schemas.microsoft.com/office/drawing/2014/main" id="{8382E127-DB32-A997-C3EF-DCCD9385033E}"/>
              </a:ext>
            </a:extLst>
          </p:cNvPr>
          <p:cNvCxnSpPr/>
          <p:nvPr/>
        </p:nvCxnSpPr>
        <p:spPr>
          <a:xfrm flipV="1">
            <a:off x="4898570" y="1589314"/>
            <a:ext cx="1052287"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6785AF8-BB77-E722-8508-8B0A32BC8FC0}"/>
              </a:ext>
            </a:extLst>
          </p:cNvPr>
          <p:cNvSpPr txBox="1"/>
          <p:nvPr/>
        </p:nvSpPr>
        <p:spPr>
          <a:xfrm>
            <a:off x="10406870" y="1751762"/>
            <a:ext cx="1937408" cy="140525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with a consensus m/z</a:t>
            </a:r>
          </a:p>
        </p:txBody>
      </p: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466115" y="932037"/>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5617029" y="1948128"/>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834413" y="2930157"/>
            <a:ext cx="4191000" cy="936618"/>
          </a:xfrm>
          <a:prstGeom prst="rect">
            <a:avLst/>
          </a:prstGeom>
        </p:spPr>
      </p:pic>
    </p:spTree>
    <p:extLst>
      <p:ext uri="{BB962C8B-B14F-4D97-AF65-F5344CB8AC3E}">
        <p14:creationId xmlns:p14="http://schemas.microsoft.com/office/powerpoint/2010/main" val="364284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7B82-B4DF-DAB0-84D1-14769505217E}"/>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8F4EC502-0462-6108-353E-6BFC1A74E98F}"/>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533B6226-1D2F-2DC9-B355-043FEEC3D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3FA86B94-8639-AC9D-4B55-86244DE45F1C}"/>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C6B9E8A-9D24-7F86-BE7C-20541934FF99}"/>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80EE73A-1056-7885-FF13-B7A42CE649BC}"/>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67DB3F49-7C29-C035-E0F1-F2A2353F8E19}"/>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Tree>
    <p:extLst>
      <p:ext uri="{BB962C8B-B14F-4D97-AF65-F5344CB8AC3E}">
        <p14:creationId xmlns:p14="http://schemas.microsoft.com/office/powerpoint/2010/main" val="39973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Leverages High Resolution Mass to Improve Data Quality</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7" name="Curved Connector 6">
            <a:extLst>
              <a:ext uri="{FF2B5EF4-FFF2-40B4-BE49-F238E27FC236}">
                <a16:creationId xmlns:a16="http://schemas.microsoft.com/office/drawing/2014/main" id="{8382E127-DB32-A997-C3EF-DCCD9385033E}"/>
              </a:ext>
            </a:extLst>
          </p:cNvPr>
          <p:cNvCxnSpPr/>
          <p:nvPr/>
        </p:nvCxnSpPr>
        <p:spPr>
          <a:xfrm flipV="1">
            <a:off x="4898570" y="2836094"/>
            <a:ext cx="1052287"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096000" y="926294"/>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6096000" y="1903512"/>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096000" y="2900382"/>
            <a:ext cx="4191000" cy="936618"/>
          </a:xfrm>
          <a:prstGeom prst="rect">
            <a:avLst/>
          </a:prstGeom>
        </p:spPr>
      </p:pic>
      <p:pic>
        <p:nvPicPr>
          <p:cNvPr id="3" name="Picture 2">
            <a:extLst>
              <a:ext uri="{FF2B5EF4-FFF2-40B4-BE49-F238E27FC236}">
                <a16:creationId xmlns:a16="http://schemas.microsoft.com/office/drawing/2014/main" id="{7B98BC19-3795-9C3E-EEC2-94690E64B79C}"/>
              </a:ext>
            </a:extLst>
          </p:cNvPr>
          <p:cNvPicPr>
            <a:picLocks noChangeAspect="1"/>
          </p:cNvPicPr>
          <p:nvPr/>
        </p:nvPicPr>
        <p:blipFill rotWithShape="1">
          <a:blip r:embed="rId3"/>
          <a:srcRect t="7957" r="53433"/>
          <a:stretch/>
        </p:blipFill>
        <p:spPr>
          <a:xfrm>
            <a:off x="114427" y="1059366"/>
            <a:ext cx="4784143" cy="5406290"/>
          </a:xfrm>
          <a:prstGeom prst="rect">
            <a:avLst/>
          </a:prstGeom>
        </p:spPr>
      </p:pic>
      <p:sp>
        <p:nvSpPr>
          <p:cNvPr id="2" name="TextBox 1">
            <a:extLst>
              <a:ext uri="{FF2B5EF4-FFF2-40B4-BE49-F238E27FC236}">
                <a16:creationId xmlns:a16="http://schemas.microsoft.com/office/drawing/2014/main" id="{0650D771-C617-55C9-D6A8-EA65C9677DDA}"/>
              </a:ext>
            </a:extLst>
          </p:cNvPr>
          <p:cNvSpPr txBox="1"/>
          <p:nvPr/>
        </p:nvSpPr>
        <p:spPr>
          <a:xfrm>
            <a:off x="10406870" y="1751762"/>
            <a:ext cx="1937408" cy="140525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with a consensus m/z</a:t>
            </a:r>
          </a:p>
        </p:txBody>
      </p:sp>
    </p:spTree>
    <p:extLst>
      <p:ext uri="{BB962C8B-B14F-4D97-AF65-F5344CB8AC3E}">
        <p14:creationId xmlns:p14="http://schemas.microsoft.com/office/powerpoint/2010/main" val="169274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Leverages High Resolution Mass to Improve Data Quality</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7" name="Curved Connector 6">
            <a:extLst>
              <a:ext uri="{FF2B5EF4-FFF2-40B4-BE49-F238E27FC236}">
                <a16:creationId xmlns:a16="http://schemas.microsoft.com/office/drawing/2014/main" id="{8382E127-DB32-A997-C3EF-DCCD9385033E}"/>
              </a:ext>
            </a:extLst>
          </p:cNvPr>
          <p:cNvCxnSpPr>
            <a:cxnSpLocks/>
          </p:cNvCxnSpPr>
          <p:nvPr/>
        </p:nvCxnSpPr>
        <p:spPr>
          <a:xfrm flipV="1">
            <a:off x="4898570" y="4561114"/>
            <a:ext cx="1197430" cy="5334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C99CD9-3053-AB0B-B765-DD8C98E95B9F}"/>
              </a:ext>
            </a:extLst>
          </p:cNvPr>
          <p:cNvPicPr>
            <a:picLocks noChangeAspect="1"/>
          </p:cNvPicPr>
          <p:nvPr/>
        </p:nvPicPr>
        <p:blipFill rotWithShape="1">
          <a:blip r:embed="rId3"/>
          <a:srcRect l="55067" b="81662"/>
          <a:stretch/>
        </p:blipFill>
        <p:spPr>
          <a:xfrm>
            <a:off x="6096000" y="926294"/>
            <a:ext cx="4191000" cy="977861"/>
          </a:xfrm>
          <a:prstGeom prst="rect">
            <a:avLst/>
          </a:prstGeom>
        </p:spPr>
      </p:pic>
      <p:pic>
        <p:nvPicPr>
          <p:cNvPr id="14" name="Picture 13">
            <a:extLst>
              <a:ext uri="{FF2B5EF4-FFF2-40B4-BE49-F238E27FC236}">
                <a16:creationId xmlns:a16="http://schemas.microsoft.com/office/drawing/2014/main" id="{C7544DE4-E52E-AF1C-F14F-D096799A2FE6}"/>
              </a:ext>
            </a:extLst>
          </p:cNvPr>
          <p:cNvPicPr>
            <a:picLocks noChangeAspect="1"/>
          </p:cNvPicPr>
          <p:nvPr/>
        </p:nvPicPr>
        <p:blipFill rotWithShape="1">
          <a:blip r:embed="rId3"/>
          <a:srcRect l="55067" t="19723" b="61861"/>
          <a:stretch/>
        </p:blipFill>
        <p:spPr>
          <a:xfrm>
            <a:off x="6096000" y="1903512"/>
            <a:ext cx="4191000" cy="982029"/>
          </a:xfrm>
          <a:prstGeom prst="rect">
            <a:avLst/>
          </a:prstGeom>
        </p:spPr>
      </p:pic>
      <p:pic>
        <p:nvPicPr>
          <p:cNvPr id="21" name="Picture 20">
            <a:extLst>
              <a:ext uri="{FF2B5EF4-FFF2-40B4-BE49-F238E27FC236}">
                <a16:creationId xmlns:a16="http://schemas.microsoft.com/office/drawing/2014/main" id="{DB0E51EF-DD74-EA2D-D549-2BED211E6112}"/>
              </a:ext>
            </a:extLst>
          </p:cNvPr>
          <p:cNvPicPr>
            <a:picLocks noChangeAspect="1"/>
          </p:cNvPicPr>
          <p:nvPr/>
        </p:nvPicPr>
        <p:blipFill rotWithShape="1">
          <a:blip r:embed="rId3"/>
          <a:srcRect l="55067" t="37062" b="45373"/>
          <a:stretch/>
        </p:blipFill>
        <p:spPr>
          <a:xfrm>
            <a:off x="6096000" y="2900382"/>
            <a:ext cx="4191000" cy="936618"/>
          </a:xfrm>
          <a:prstGeom prst="rect">
            <a:avLst/>
          </a:prstGeom>
        </p:spPr>
      </p:pic>
      <p:pic>
        <p:nvPicPr>
          <p:cNvPr id="3" name="Picture 2">
            <a:extLst>
              <a:ext uri="{FF2B5EF4-FFF2-40B4-BE49-F238E27FC236}">
                <a16:creationId xmlns:a16="http://schemas.microsoft.com/office/drawing/2014/main" id="{4257D09E-8CED-4D73-2C79-6E1F6EC79A64}"/>
              </a:ext>
            </a:extLst>
          </p:cNvPr>
          <p:cNvPicPr>
            <a:picLocks noChangeAspect="1"/>
          </p:cNvPicPr>
          <p:nvPr/>
        </p:nvPicPr>
        <p:blipFill rotWithShape="1">
          <a:blip r:embed="rId3"/>
          <a:srcRect l="55067" t="57485" b="220"/>
          <a:stretch/>
        </p:blipFill>
        <p:spPr>
          <a:xfrm>
            <a:off x="6096000" y="4210244"/>
            <a:ext cx="4191000" cy="2255412"/>
          </a:xfrm>
          <a:prstGeom prst="rect">
            <a:avLst/>
          </a:prstGeom>
        </p:spPr>
      </p:pic>
      <p:pic>
        <p:nvPicPr>
          <p:cNvPr id="6" name="Picture 5">
            <a:extLst>
              <a:ext uri="{FF2B5EF4-FFF2-40B4-BE49-F238E27FC236}">
                <a16:creationId xmlns:a16="http://schemas.microsoft.com/office/drawing/2014/main" id="{DF173D62-0A85-AF36-EF6A-28A356A21AA5}"/>
              </a:ext>
            </a:extLst>
          </p:cNvPr>
          <p:cNvPicPr>
            <a:picLocks noChangeAspect="1"/>
          </p:cNvPicPr>
          <p:nvPr/>
        </p:nvPicPr>
        <p:blipFill rotWithShape="1">
          <a:blip r:embed="rId3"/>
          <a:srcRect t="7957" r="53433"/>
          <a:stretch/>
        </p:blipFill>
        <p:spPr>
          <a:xfrm>
            <a:off x="114427" y="1059366"/>
            <a:ext cx="4784143" cy="5406290"/>
          </a:xfrm>
          <a:prstGeom prst="rect">
            <a:avLst/>
          </a:prstGeom>
        </p:spPr>
      </p:pic>
      <p:sp>
        <p:nvSpPr>
          <p:cNvPr id="2" name="TextBox 1">
            <a:extLst>
              <a:ext uri="{FF2B5EF4-FFF2-40B4-BE49-F238E27FC236}">
                <a16:creationId xmlns:a16="http://schemas.microsoft.com/office/drawing/2014/main" id="{500019D1-8236-3F4C-1B74-DE9923BBD199}"/>
              </a:ext>
            </a:extLst>
          </p:cNvPr>
          <p:cNvSpPr txBox="1"/>
          <p:nvPr/>
        </p:nvSpPr>
        <p:spPr>
          <a:xfrm>
            <a:off x="10406870" y="1751762"/>
            <a:ext cx="1937408" cy="140525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Mass Tracks are XICs with a consensus m/z</a:t>
            </a:r>
          </a:p>
        </p:txBody>
      </p:sp>
    </p:spTree>
    <p:extLst>
      <p:ext uri="{BB962C8B-B14F-4D97-AF65-F5344CB8AC3E}">
        <p14:creationId xmlns:p14="http://schemas.microsoft.com/office/powerpoint/2010/main" val="2933419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Why </a:t>
            </a: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0D16590F-894E-8313-CE1C-3C6142F3E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6343"/>
            <a:ext cx="5377112" cy="2188993"/>
          </a:xfrm>
          <a:prstGeom prst="rect">
            <a:avLst/>
          </a:prstGeom>
        </p:spPr>
      </p:pic>
      <p:sp>
        <p:nvSpPr>
          <p:cNvPr id="6" name="TextBox 5">
            <a:extLst>
              <a:ext uri="{FF2B5EF4-FFF2-40B4-BE49-F238E27FC236}">
                <a16:creationId xmlns:a16="http://schemas.microsoft.com/office/drawing/2014/main" id="{D28A513B-CE17-7AE8-719C-D9278FA52C04}"/>
              </a:ext>
            </a:extLst>
          </p:cNvPr>
          <p:cNvSpPr txBox="1"/>
          <p:nvPr/>
        </p:nvSpPr>
        <p:spPr>
          <a:xfrm>
            <a:off x="7248736" y="4357833"/>
            <a:ext cx="3586892"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Features from 184 Pooled QC Samples</a:t>
            </a:r>
          </a:p>
        </p:txBody>
      </p:sp>
      <p:sp>
        <p:nvSpPr>
          <p:cNvPr id="7" name="TextBox 6">
            <a:extLst>
              <a:ext uri="{FF2B5EF4-FFF2-40B4-BE49-F238E27FC236}">
                <a16:creationId xmlns:a16="http://schemas.microsoft.com/office/drawing/2014/main" id="{C215B28C-1CD5-717F-BE40-372AAD5B1BAD}"/>
              </a:ext>
            </a:extLst>
          </p:cNvPr>
          <p:cNvSpPr txBox="1"/>
          <p:nvPr/>
        </p:nvSpPr>
        <p:spPr>
          <a:xfrm>
            <a:off x="1498154" y="5506429"/>
            <a:ext cx="3586892"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Poor Consistency with Multiple Datasets</a:t>
            </a:r>
          </a:p>
        </p:txBody>
      </p:sp>
      <p:sp>
        <p:nvSpPr>
          <p:cNvPr id="8" name="TextBox 7">
            <a:extLst>
              <a:ext uri="{FF2B5EF4-FFF2-40B4-BE49-F238E27FC236}">
                <a16:creationId xmlns:a16="http://schemas.microsoft.com/office/drawing/2014/main" id="{8E788146-29E0-C608-3AF0-D5B62B7CE1B8}"/>
              </a:ext>
            </a:extLst>
          </p:cNvPr>
          <p:cNvSpPr txBox="1"/>
          <p:nvPr/>
        </p:nvSpPr>
        <p:spPr>
          <a:xfrm>
            <a:off x="7565571" y="6498771"/>
            <a:ext cx="4626429" cy="369332"/>
          </a:xfrm>
          <a:prstGeom prst="rect">
            <a:avLst/>
          </a:prstGeom>
          <a:noFill/>
        </p:spPr>
        <p:txBody>
          <a:bodyPr wrap="square" rtlCol="0">
            <a:spAutoFit/>
          </a:bodyPr>
          <a:lstStyle/>
          <a:p>
            <a:pPr algn="r"/>
            <a:r>
              <a:rPr lang="en-US" dirty="0" err="1"/>
              <a:t>Asari</a:t>
            </a:r>
            <a:r>
              <a:rPr lang="en-US" dirty="0"/>
              <a:t> Reference Here</a:t>
            </a:r>
          </a:p>
        </p:txBody>
      </p:sp>
      <p:pic>
        <p:nvPicPr>
          <p:cNvPr id="9" name="Picture 8">
            <a:extLst>
              <a:ext uri="{FF2B5EF4-FFF2-40B4-BE49-F238E27FC236}">
                <a16:creationId xmlns:a16="http://schemas.microsoft.com/office/drawing/2014/main" id="{1677E096-25D3-6D65-D8E4-04A5801653B4}"/>
              </a:ext>
            </a:extLst>
          </p:cNvPr>
          <p:cNvPicPr>
            <a:picLocks noChangeAspect="1"/>
          </p:cNvPicPr>
          <p:nvPr/>
        </p:nvPicPr>
        <p:blipFill rotWithShape="1">
          <a:blip r:embed="rId4"/>
          <a:srcRect b="12434"/>
          <a:stretch/>
        </p:blipFill>
        <p:spPr>
          <a:xfrm>
            <a:off x="763943" y="766167"/>
            <a:ext cx="4467446" cy="2284662"/>
          </a:xfrm>
          <a:prstGeom prst="rect">
            <a:avLst/>
          </a:prstGeom>
        </p:spPr>
      </p:pic>
      <p:pic>
        <p:nvPicPr>
          <p:cNvPr id="10" name="Picture 9">
            <a:extLst>
              <a:ext uri="{FF2B5EF4-FFF2-40B4-BE49-F238E27FC236}">
                <a16:creationId xmlns:a16="http://schemas.microsoft.com/office/drawing/2014/main" id="{EE3CDF9E-412A-A395-6B98-307068A34116}"/>
              </a:ext>
            </a:extLst>
          </p:cNvPr>
          <p:cNvPicPr>
            <a:picLocks noChangeAspect="1"/>
          </p:cNvPicPr>
          <p:nvPr/>
        </p:nvPicPr>
        <p:blipFill>
          <a:blip r:embed="rId5"/>
          <a:stretch>
            <a:fillRect/>
          </a:stretch>
        </p:blipFill>
        <p:spPr>
          <a:xfrm>
            <a:off x="720102" y="3056070"/>
            <a:ext cx="4467446" cy="2450359"/>
          </a:xfrm>
          <a:prstGeom prst="rect">
            <a:avLst/>
          </a:prstGeom>
        </p:spPr>
      </p:pic>
      <p:sp>
        <p:nvSpPr>
          <p:cNvPr id="2" name="Rectangle 1">
            <a:extLst>
              <a:ext uri="{FF2B5EF4-FFF2-40B4-BE49-F238E27FC236}">
                <a16:creationId xmlns:a16="http://schemas.microsoft.com/office/drawing/2014/main" id="{603C65E1-A5A2-B75A-43D7-A943C9329847}"/>
              </a:ext>
            </a:extLst>
          </p:cNvPr>
          <p:cNvSpPr/>
          <p:nvPr/>
        </p:nvSpPr>
        <p:spPr>
          <a:xfrm>
            <a:off x="473657" y="596828"/>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09D147-CCC7-5D29-811B-CC1DAA96187E}"/>
              </a:ext>
            </a:extLst>
          </p:cNvPr>
          <p:cNvSpPr/>
          <p:nvPr/>
        </p:nvSpPr>
        <p:spPr>
          <a:xfrm>
            <a:off x="425796" y="2760981"/>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53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Improves Feature Quality and Computational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58F55E10-7023-A9A2-5768-55AE84A0010F}"/>
              </a:ext>
            </a:extLst>
          </p:cNvPr>
          <p:cNvPicPr>
            <a:picLocks noChangeAspect="1"/>
          </p:cNvPicPr>
          <p:nvPr/>
        </p:nvPicPr>
        <p:blipFill rotWithShape="1">
          <a:blip r:embed="rId3"/>
          <a:srcRect l="5943" t="10526" r="64426"/>
          <a:stretch/>
        </p:blipFill>
        <p:spPr>
          <a:xfrm>
            <a:off x="952630" y="1146629"/>
            <a:ext cx="3570883" cy="5509105"/>
          </a:xfrm>
          <a:prstGeom prst="rect">
            <a:avLst/>
          </a:prstGeom>
        </p:spPr>
      </p:pic>
      <p:sp>
        <p:nvSpPr>
          <p:cNvPr id="12" name="TextBox 11">
            <a:extLst>
              <a:ext uri="{FF2B5EF4-FFF2-40B4-BE49-F238E27FC236}">
                <a16:creationId xmlns:a16="http://schemas.microsoft.com/office/drawing/2014/main" id="{2C7EE931-9B7B-D3C4-393F-79E3B55636B2}"/>
              </a:ext>
            </a:extLst>
          </p:cNvPr>
          <p:cNvSpPr txBox="1"/>
          <p:nvPr/>
        </p:nvSpPr>
        <p:spPr>
          <a:xfrm>
            <a:off x="3235577" y="5232474"/>
            <a:ext cx="1937408"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Fewer features, but consistent.</a:t>
            </a:r>
          </a:p>
        </p:txBody>
      </p:sp>
      <p:sp>
        <p:nvSpPr>
          <p:cNvPr id="2" name="TextBox 1">
            <a:extLst>
              <a:ext uri="{FF2B5EF4-FFF2-40B4-BE49-F238E27FC236}">
                <a16:creationId xmlns:a16="http://schemas.microsoft.com/office/drawing/2014/main" id="{CA096859-D862-2310-D142-F766095B1B55}"/>
              </a:ext>
            </a:extLst>
          </p:cNvPr>
          <p:cNvSpPr txBox="1"/>
          <p:nvPr/>
        </p:nvSpPr>
        <p:spPr>
          <a:xfrm rot="16200000">
            <a:off x="-1109507" y="3558172"/>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 name="TextBox 2">
            <a:extLst>
              <a:ext uri="{FF2B5EF4-FFF2-40B4-BE49-F238E27FC236}">
                <a16:creationId xmlns:a16="http://schemas.microsoft.com/office/drawing/2014/main" id="{A8A321DA-90BA-5D21-CFFD-D2759F46C742}"/>
              </a:ext>
            </a:extLst>
          </p:cNvPr>
          <p:cNvSpPr txBox="1"/>
          <p:nvPr/>
        </p:nvSpPr>
        <p:spPr>
          <a:xfrm>
            <a:off x="952630" y="77131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6" name="Rectangle 5">
            <a:extLst>
              <a:ext uri="{FF2B5EF4-FFF2-40B4-BE49-F238E27FC236}">
                <a16:creationId xmlns:a16="http://schemas.microsoft.com/office/drawing/2014/main" id="{8BA14D6D-F33B-7A42-BEED-85B4FDECB685}"/>
              </a:ext>
            </a:extLst>
          </p:cNvPr>
          <p:cNvSpPr/>
          <p:nvPr/>
        </p:nvSpPr>
        <p:spPr>
          <a:xfrm>
            <a:off x="4580609" y="769257"/>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484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Improves Feature Quality and Computational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58F55E10-7023-A9A2-5768-55AE84A0010F}"/>
              </a:ext>
            </a:extLst>
          </p:cNvPr>
          <p:cNvPicPr>
            <a:picLocks noChangeAspect="1"/>
          </p:cNvPicPr>
          <p:nvPr/>
        </p:nvPicPr>
        <p:blipFill rotWithShape="1">
          <a:blip r:embed="rId3"/>
          <a:srcRect l="5943" t="10526" r="64426"/>
          <a:stretch/>
        </p:blipFill>
        <p:spPr>
          <a:xfrm>
            <a:off x="952630" y="1146629"/>
            <a:ext cx="3570883" cy="5509105"/>
          </a:xfrm>
          <a:prstGeom prst="rect">
            <a:avLst/>
          </a:prstGeom>
        </p:spPr>
      </p:pic>
      <p:pic>
        <p:nvPicPr>
          <p:cNvPr id="10" name="Picture 9" descr="Chart&#10;&#10;Description automatically generated">
            <a:extLst>
              <a:ext uri="{FF2B5EF4-FFF2-40B4-BE49-F238E27FC236}">
                <a16:creationId xmlns:a16="http://schemas.microsoft.com/office/drawing/2014/main" id="{E0D6D930-DB30-C60C-6CE9-CB7BB13589A9}"/>
              </a:ext>
            </a:extLst>
          </p:cNvPr>
          <p:cNvPicPr>
            <a:picLocks noChangeAspect="1"/>
          </p:cNvPicPr>
          <p:nvPr/>
        </p:nvPicPr>
        <p:blipFill rotWithShape="1">
          <a:blip r:embed="rId4"/>
          <a:srcRect l="50896" b="28065"/>
          <a:stretch/>
        </p:blipFill>
        <p:spPr>
          <a:xfrm>
            <a:off x="5003407" y="981599"/>
            <a:ext cx="3095681" cy="4530366"/>
          </a:xfrm>
          <a:prstGeom prst="rect">
            <a:avLst/>
          </a:prstGeom>
        </p:spPr>
      </p:pic>
      <p:pic>
        <p:nvPicPr>
          <p:cNvPr id="11" name="Picture 10" descr="Chart&#10;&#10;Description automatically generated">
            <a:extLst>
              <a:ext uri="{FF2B5EF4-FFF2-40B4-BE49-F238E27FC236}">
                <a16:creationId xmlns:a16="http://schemas.microsoft.com/office/drawing/2014/main" id="{EE4766B4-7BF2-D254-EE09-1C327766DB36}"/>
              </a:ext>
            </a:extLst>
          </p:cNvPr>
          <p:cNvPicPr>
            <a:picLocks noChangeAspect="1"/>
          </p:cNvPicPr>
          <p:nvPr/>
        </p:nvPicPr>
        <p:blipFill rotWithShape="1">
          <a:blip r:embed="rId4"/>
          <a:srcRect t="54576" r="47557"/>
          <a:stretch/>
        </p:blipFill>
        <p:spPr>
          <a:xfrm>
            <a:off x="8099088" y="1477118"/>
            <a:ext cx="3518479" cy="3044404"/>
          </a:xfrm>
          <a:prstGeom prst="rect">
            <a:avLst/>
          </a:prstGeom>
        </p:spPr>
      </p:pic>
      <p:sp>
        <p:nvSpPr>
          <p:cNvPr id="12" name="TextBox 11">
            <a:extLst>
              <a:ext uri="{FF2B5EF4-FFF2-40B4-BE49-F238E27FC236}">
                <a16:creationId xmlns:a16="http://schemas.microsoft.com/office/drawing/2014/main" id="{2C7EE931-9B7B-D3C4-393F-79E3B55636B2}"/>
              </a:ext>
            </a:extLst>
          </p:cNvPr>
          <p:cNvSpPr txBox="1"/>
          <p:nvPr/>
        </p:nvSpPr>
        <p:spPr>
          <a:xfrm>
            <a:off x="3235577" y="5232474"/>
            <a:ext cx="1937408"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Fewer features, but consistent.</a:t>
            </a:r>
          </a:p>
        </p:txBody>
      </p:sp>
      <p:sp>
        <p:nvSpPr>
          <p:cNvPr id="15" name="TextBox 14">
            <a:extLst>
              <a:ext uri="{FF2B5EF4-FFF2-40B4-BE49-F238E27FC236}">
                <a16:creationId xmlns:a16="http://schemas.microsoft.com/office/drawing/2014/main" id="{481F65CA-5928-B188-D4E9-C38F30E3847F}"/>
              </a:ext>
            </a:extLst>
          </p:cNvPr>
          <p:cNvSpPr txBox="1"/>
          <p:nvPr/>
        </p:nvSpPr>
        <p:spPr>
          <a:xfrm>
            <a:off x="7297088" y="5561900"/>
            <a:ext cx="3251651"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Order of magnitude improvement in runtime</a:t>
            </a:r>
          </a:p>
        </p:txBody>
      </p:sp>
      <p:sp>
        <p:nvSpPr>
          <p:cNvPr id="2" name="TextBox 1">
            <a:extLst>
              <a:ext uri="{FF2B5EF4-FFF2-40B4-BE49-F238E27FC236}">
                <a16:creationId xmlns:a16="http://schemas.microsoft.com/office/drawing/2014/main" id="{CA096859-D862-2310-D142-F766095B1B55}"/>
              </a:ext>
            </a:extLst>
          </p:cNvPr>
          <p:cNvSpPr txBox="1"/>
          <p:nvPr/>
        </p:nvSpPr>
        <p:spPr>
          <a:xfrm rot="16200000">
            <a:off x="-1109507" y="3558172"/>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 name="TextBox 2">
            <a:extLst>
              <a:ext uri="{FF2B5EF4-FFF2-40B4-BE49-F238E27FC236}">
                <a16:creationId xmlns:a16="http://schemas.microsoft.com/office/drawing/2014/main" id="{A8A321DA-90BA-5D21-CFFD-D2759F46C742}"/>
              </a:ext>
            </a:extLst>
          </p:cNvPr>
          <p:cNvSpPr txBox="1"/>
          <p:nvPr/>
        </p:nvSpPr>
        <p:spPr>
          <a:xfrm>
            <a:off x="952630" y="771317"/>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5" name="Rectangle 4">
            <a:extLst>
              <a:ext uri="{FF2B5EF4-FFF2-40B4-BE49-F238E27FC236}">
                <a16:creationId xmlns:a16="http://schemas.microsoft.com/office/drawing/2014/main" id="{BD8B0F80-AC50-99EF-8B46-623CB9FB52E1}"/>
              </a:ext>
            </a:extLst>
          </p:cNvPr>
          <p:cNvSpPr/>
          <p:nvPr/>
        </p:nvSpPr>
        <p:spPr>
          <a:xfrm>
            <a:off x="8099088" y="1346035"/>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4D6D-F33B-7A42-BEED-85B4FDECB685}"/>
              </a:ext>
            </a:extLst>
          </p:cNvPr>
          <p:cNvSpPr/>
          <p:nvPr/>
        </p:nvSpPr>
        <p:spPr>
          <a:xfrm>
            <a:off x="4580609" y="769257"/>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649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40020EB-7C7C-33C9-0E32-101EE5658F3F}"/>
              </a:ext>
            </a:extLst>
          </p:cNvPr>
          <p:cNvSpPr txBox="1">
            <a:spLocks/>
          </p:cNvSpPr>
          <p:nvPr/>
        </p:nvSpPr>
        <p:spPr>
          <a:xfrm>
            <a:off x="900999" y="1687466"/>
            <a:ext cx="9235459" cy="34830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Annotation</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QA/QC, data wrangling</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Automated workflow</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Development with the community</a:t>
            </a:r>
          </a:p>
          <a:p>
            <a:pPr lvl="1">
              <a:lnSpc>
                <a:spcPct val="150000"/>
              </a:lnSpc>
            </a:pPr>
            <a:endParaRPr lang="en-US" sz="2800" dirty="0">
              <a:latin typeface="Lato" panose="020F0502020204030203" pitchFamily="34" charset="0"/>
              <a:ea typeface="Lato" panose="020F0502020204030203" pitchFamily="34" charset="0"/>
              <a:cs typeface="Lato" panose="020F0502020204030203" pitchFamily="34" charset="0"/>
            </a:endParaRPr>
          </a:p>
        </p:txBody>
      </p:sp>
      <p:sp>
        <p:nvSpPr>
          <p:cNvPr id="2" name="Google Shape;697;p15">
            <a:extLst>
              <a:ext uri="{FF2B5EF4-FFF2-40B4-BE49-F238E27FC236}">
                <a16:creationId xmlns:a16="http://schemas.microsoft.com/office/drawing/2014/main" id="{FBA55166-E2B0-8BFB-CCBB-35F4573E342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What’s Next?</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152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76453-01A9-AAC7-27B9-CDB4C88CAC6B}"/>
              </a:ext>
            </a:extLst>
          </p:cNvPr>
          <p:cNvSpPr txBox="1">
            <a:spLocks/>
          </p:cNvSpPr>
          <p:nvPr/>
        </p:nvSpPr>
        <p:spPr>
          <a:xfrm>
            <a:off x="292644" y="1427335"/>
            <a:ext cx="7297183" cy="34830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err="1">
                <a:latin typeface="Lato" panose="020F0502020204030203" pitchFamily="34" charset="0"/>
                <a:ea typeface="Lato" panose="020F0502020204030203" pitchFamily="34" charset="0"/>
                <a:cs typeface="Lato" panose="020F0502020204030203" pitchFamily="34" charset="0"/>
              </a:rPr>
              <a:t>khipu</a:t>
            </a:r>
            <a:r>
              <a:rPr lang="en-US" sz="2800" dirty="0">
                <a:latin typeface="Lato" panose="020F0502020204030203" pitchFamily="34" charset="0"/>
                <a:ea typeface="Lato" panose="020F0502020204030203" pitchFamily="34" charset="0"/>
                <a:cs typeface="Lato" panose="020F0502020204030203" pitchFamily="34" charset="0"/>
              </a:rPr>
              <a:t> pre-annotation for both regular and isotope tracing data. Yields empirical compounds.</a:t>
            </a:r>
          </a:p>
          <a:p>
            <a:pPr lvl="1">
              <a:lnSpc>
                <a:spcPct val="150000"/>
              </a:lnSpc>
            </a:pPr>
            <a:endParaRPr lang="en-US" sz="28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JSON centric, chaining MS, MS/MS and authentic libraries</a:t>
            </a:r>
          </a:p>
        </p:txBody>
      </p:sp>
      <p:pic>
        <p:nvPicPr>
          <p:cNvPr id="4" name="Picture 3">
            <a:extLst>
              <a:ext uri="{FF2B5EF4-FFF2-40B4-BE49-F238E27FC236}">
                <a16:creationId xmlns:a16="http://schemas.microsoft.com/office/drawing/2014/main" id="{1222E846-5FA3-6504-8BA2-8C5E81ED9D91}"/>
              </a:ext>
            </a:extLst>
          </p:cNvPr>
          <p:cNvPicPr>
            <a:picLocks noChangeAspect="1"/>
          </p:cNvPicPr>
          <p:nvPr/>
        </p:nvPicPr>
        <p:blipFill>
          <a:blip r:embed="rId3"/>
          <a:stretch>
            <a:fillRect/>
          </a:stretch>
        </p:blipFill>
        <p:spPr>
          <a:xfrm>
            <a:off x="8095760" y="1036886"/>
            <a:ext cx="2691888" cy="1787052"/>
          </a:xfrm>
          <a:prstGeom prst="rect">
            <a:avLst/>
          </a:prstGeom>
        </p:spPr>
      </p:pic>
      <p:sp>
        <p:nvSpPr>
          <p:cNvPr id="5" name="TextBox 4">
            <a:extLst>
              <a:ext uri="{FF2B5EF4-FFF2-40B4-BE49-F238E27FC236}">
                <a16:creationId xmlns:a16="http://schemas.microsoft.com/office/drawing/2014/main" id="{F18CEE3A-659F-7B6A-791F-758B5458F597}"/>
              </a:ext>
            </a:extLst>
          </p:cNvPr>
          <p:cNvSpPr txBox="1"/>
          <p:nvPr/>
        </p:nvSpPr>
        <p:spPr>
          <a:xfrm>
            <a:off x="7807913" y="3022185"/>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6" name="TextBox 5">
            <a:extLst>
              <a:ext uri="{FF2B5EF4-FFF2-40B4-BE49-F238E27FC236}">
                <a16:creationId xmlns:a16="http://schemas.microsoft.com/office/drawing/2014/main" id="{A18EA8E5-81F8-B0E9-92D4-62B73BE454F9}"/>
              </a:ext>
            </a:extLst>
          </p:cNvPr>
          <p:cNvSpPr txBox="1"/>
          <p:nvPr/>
        </p:nvSpPr>
        <p:spPr>
          <a:xfrm>
            <a:off x="7589827" y="4965763"/>
            <a:ext cx="3812700"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MS/MS search by </a:t>
            </a:r>
            <a:r>
              <a:rPr lang="en-US" dirty="0" err="1">
                <a:latin typeface="Lato" panose="020F0502020204030203" pitchFamily="34" charset="0"/>
                <a:ea typeface="Lato" panose="020F0502020204030203" pitchFamily="34" charset="0"/>
                <a:cs typeface="Lato" panose="020F0502020204030203" pitchFamily="34" charset="0"/>
              </a:rPr>
              <a:t>MatchMS</a:t>
            </a:r>
            <a:r>
              <a:rPr lang="en-US" dirty="0">
                <a:latin typeface="Lato" panose="020F0502020204030203" pitchFamily="34" charset="0"/>
                <a:ea typeface="Lato" panose="020F0502020204030203" pitchFamily="34" charset="0"/>
                <a:cs typeface="Lato" panose="020F0502020204030203" pitchFamily="34" charset="0"/>
              </a:rPr>
              <a:t>, </a:t>
            </a:r>
            <a:br>
              <a:rPr lang="en-US" dirty="0">
                <a:latin typeface="Lato" panose="020F0502020204030203" pitchFamily="34" charset="0"/>
                <a:ea typeface="Lato" panose="020F0502020204030203" pitchFamily="34" charset="0"/>
                <a:cs typeface="Lato" panose="020F0502020204030203" pitchFamily="34" charset="0"/>
              </a:rPr>
            </a:br>
            <a:r>
              <a:rPr lang="en-US" dirty="0">
                <a:latin typeface="Lato" panose="020F0502020204030203" pitchFamily="34" charset="0"/>
                <a:ea typeface="Lato" panose="020F0502020204030203" pitchFamily="34" charset="0"/>
                <a:cs typeface="Lato" panose="020F0502020204030203" pitchFamily="34" charset="0"/>
              </a:rPr>
              <a:t>accelerated with </a:t>
            </a:r>
            <a:r>
              <a:rPr lang="en-US" dirty="0" err="1">
                <a:latin typeface="Lato" panose="020F0502020204030203" pitchFamily="34" charset="0"/>
                <a:ea typeface="Lato" panose="020F0502020204030203" pitchFamily="34" charset="0"/>
                <a:cs typeface="Lato" panose="020F0502020204030203" pitchFamily="34" charset="0"/>
              </a:rPr>
              <a:t>IntervalTrees</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7" name="Picture 2" descr="matchms code design">
            <a:extLst>
              <a:ext uri="{FF2B5EF4-FFF2-40B4-BE49-F238E27FC236}">
                <a16:creationId xmlns:a16="http://schemas.microsoft.com/office/drawing/2014/main" id="{A84019B5-E26E-8EDE-DDE6-829D9C2941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8302886" y="4202168"/>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2C0E8A-C4B4-8295-33C2-49DC90DA5FBA}"/>
              </a:ext>
            </a:extLst>
          </p:cNvPr>
          <p:cNvSpPr txBox="1"/>
          <p:nvPr/>
        </p:nvSpPr>
        <p:spPr>
          <a:xfrm>
            <a:off x="4558747" y="6334780"/>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8" name="Google Shape;697;p15">
            <a:extLst>
              <a:ext uri="{FF2B5EF4-FFF2-40B4-BE49-F238E27FC236}">
                <a16:creationId xmlns:a16="http://schemas.microsoft.com/office/drawing/2014/main" id="{5220F054-0806-D09D-39A4-D4835D6A5C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5978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9D4-29AD-92DF-9253-F3AAFF7157F0}"/>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10314329-7DE1-4020-176B-87610868B68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 is an empirical compound?</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774F3ED4-3290-7239-D14C-E7C19FF78AD4}"/>
              </a:ext>
            </a:extLst>
          </p:cNvPr>
          <p:cNvCxnSpPr>
            <a:cxnSpLocks/>
          </p:cNvCxnSpPr>
          <p:nvPr/>
        </p:nvCxnSpPr>
        <p:spPr>
          <a:xfrm flipH="1">
            <a:off x="2807995" y="3802517"/>
            <a:ext cx="62268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825D89-095F-C87D-1615-DE15243CB51D}"/>
              </a:ext>
            </a:extLst>
          </p:cNvPr>
          <p:cNvSpPr txBox="1"/>
          <p:nvPr/>
        </p:nvSpPr>
        <p:spPr>
          <a:xfrm flipH="1">
            <a:off x="2095744" y="3603956"/>
            <a:ext cx="654806" cy="369332"/>
          </a:xfrm>
          <a:prstGeom prst="rect">
            <a:avLst/>
          </a:prstGeom>
          <a:noFill/>
        </p:spPr>
        <p:txBody>
          <a:bodyPr wrap="square" rtlCol="0">
            <a:spAutoFit/>
          </a:bodyPr>
          <a:lstStyle/>
          <a:p>
            <a:pPr algn="ctr"/>
            <a:r>
              <a:rPr lang="en-US" dirty="0"/>
              <a:t>m/z</a:t>
            </a:r>
          </a:p>
        </p:txBody>
      </p:sp>
      <p:cxnSp>
        <p:nvCxnSpPr>
          <p:cNvPr id="12" name="Straight Connector 11">
            <a:extLst>
              <a:ext uri="{FF2B5EF4-FFF2-40B4-BE49-F238E27FC236}">
                <a16:creationId xmlns:a16="http://schemas.microsoft.com/office/drawing/2014/main" id="{F9E07897-1721-D991-B716-4961207A2BCD}"/>
              </a:ext>
            </a:extLst>
          </p:cNvPr>
          <p:cNvCxnSpPr>
            <a:cxnSpLocks/>
          </p:cNvCxnSpPr>
          <p:nvPr/>
        </p:nvCxnSpPr>
        <p:spPr>
          <a:xfrm flipV="1">
            <a:off x="3614127" y="2622332"/>
            <a:ext cx="0" cy="1180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76722F-F1E5-F46F-0FF9-8C84E2183453}"/>
              </a:ext>
            </a:extLst>
          </p:cNvPr>
          <p:cNvCxnSpPr>
            <a:cxnSpLocks/>
          </p:cNvCxnSpPr>
          <p:nvPr/>
        </p:nvCxnSpPr>
        <p:spPr>
          <a:xfrm flipV="1">
            <a:off x="3939948" y="3212424"/>
            <a:ext cx="0" cy="590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03F41A-B0C4-0402-8FE4-24EDFE62FD62}"/>
              </a:ext>
            </a:extLst>
          </p:cNvPr>
          <p:cNvCxnSpPr>
            <a:cxnSpLocks/>
          </p:cNvCxnSpPr>
          <p:nvPr/>
        </p:nvCxnSpPr>
        <p:spPr>
          <a:xfrm flipV="1">
            <a:off x="4265769" y="3594539"/>
            <a:ext cx="0" cy="207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A0FC4-EDCE-F601-4F43-9D9B7E5FB72F}"/>
              </a:ext>
            </a:extLst>
          </p:cNvPr>
          <p:cNvCxnSpPr>
            <a:cxnSpLocks/>
          </p:cNvCxnSpPr>
          <p:nvPr/>
        </p:nvCxnSpPr>
        <p:spPr>
          <a:xfrm flipV="1">
            <a:off x="6651617" y="2979684"/>
            <a:ext cx="0" cy="822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5D1EC3-B5F2-033A-B303-8F4E2065C8E4}"/>
              </a:ext>
            </a:extLst>
          </p:cNvPr>
          <p:cNvCxnSpPr>
            <a:cxnSpLocks/>
          </p:cNvCxnSpPr>
          <p:nvPr/>
        </p:nvCxnSpPr>
        <p:spPr>
          <a:xfrm flipV="1">
            <a:off x="6977438" y="3507828"/>
            <a:ext cx="0" cy="294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62E996-B537-069D-485F-1179C0678BC3}"/>
              </a:ext>
            </a:extLst>
          </p:cNvPr>
          <p:cNvCxnSpPr>
            <a:cxnSpLocks/>
          </p:cNvCxnSpPr>
          <p:nvPr/>
        </p:nvCxnSpPr>
        <p:spPr>
          <a:xfrm flipV="1">
            <a:off x="8304369" y="3287111"/>
            <a:ext cx="0" cy="515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keletal formula of arginine">
            <a:extLst>
              <a:ext uri="{FF2B5EF4-FFF2-40B4-BE49-F238E27FC236}">
                <a16:creationId xmlns:a16="http://schemas.microsoft.com/office/drawing/2014/main" id="{ADE0A0D0-DAAE-94AD-2144-90CECC55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22" y="1328559"/>
            <a:ext cx="2430770" cy="88115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a:extLst>
              <a:ext uri="{FF2B5EF4-FFF2-40B4-BE49-F238E27FC236}">
                <a16:creationId xmlns:a16="http://schemas.microsoft.com/office/drawing/2014/main" id="{A3BC624A-B100-1F31-7124-D3A3F5EB518A}"/>
              </a:ext>
            </a:extLst>
          </p:cNvPr>
          <p:cNvCxnSpPr>
            <a:stCxn id="27" idx="3"/>
          </p:cNvCxnSpPr>
          <p:nvPr/>
        </p:nvCxnSpPr>
        <p:spPr>
          <a:xfrm>
            <a:off x="2574792" y="1769136"/>
            <a:ext cx="3220231" cy="853196"/>
          </a:xfrm>
          <a:prstGeom prst="curvedConnector3">
            <a:avLst>
              <a:gd name="adj1" fmla="val 9993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39A43C-FB88-DB7D-5EAF-52F907E91F0C}"/>
              </a:ext>
            </a:extLst>
          </p:cNvPr>
          <p:cNvSpPr txBox="1"/>
          <p:nvPr/>
        </p:nvSpPr>
        <p:spPr>
          <a:xfrm>
            <a:off x="658628" y="2247336"/>
            <a:ext cx="2007476" cy="646331"/>
          </a:xfrm>
          <a:prstGeom prst="rect">
            <a:avLst/>
          </a:prstGeom>
          <a:noFill/>
        </p:spPr>
        <p:txBody>
          <a:bodyPr wrap="square" rtlCol="0">
            <a:spAutoFit/>
          </a:bodyPr>
          <a:lstStyle/>
          <a:p>
            <a:r>
              <a:rPr lang="en-US" dirty="0"/>
              <a:t>One Compound, Many Features</a:t>
            </a:r>
          </a:p>
        </p:txBody>
      </p:sp>
      <p:sp>
        <p:nvSpPr>
          <p:cNvPr id="32" name="TextBox 31">
            <a:extLst>
              <a:ext uri="{FF2B5EF4-FFF2-40B4-BE49-F238E27FC236}">
                <a16:creationId xmlns:a16="http://schemas.microsoft.com/office/drawing/2014/main" id="{02AB28B3-328F-1007-F15B-F2BF96DC1AF9}"/>
              </a:ext>
            </a:extLst>
          </p:cNvPr>
          <p:cNvSpPr txBox="1"/>
          <p:nvPr/>
        </p:nvSpPr>
        <p:spPr>
          <a:xfrm>
            <a:off x="3238499" y="2234288"/>
            <a:ext cx="1003623" cy="369332"/>
          </a:xfrm>
          <a:prstGeom prst="rect">
            <a:avLst/>
          </a:prstGeom>
          <a:noFill/>
        </p:spPr>
        <p:txBody>
          <a:bodyPr wrap="square" rtlCol="0">
            <a:spAutoFit/>
          </a:bodyPr>
          <a:lstStyle/>
          <a:p>
            <a:r>
              <a:rPr lang="en-US" dirty="0"/>
              <a:t>m, +H</a:t>
            </a:r>
            <a:r>
              <a:rPr lang="en-US" baseline="30000" dirty="0"/>
              <a:t>+</a:t>
            </a:r>
          </a:p>
        </p:txBody>
      </p:sp>
      <p:sp>
        <p:nvSpPr>
          <p:cNvPr id="33" name="TextBox 32">
            <a:extLst>
              <a:ext uri="{FF2B5EF4-FFF2-40B4-BE49-F238E27FC236}">
                <a16:creationId xmlns:a16="http://schemas.microsoft.com/office/drawing/2014/main" id="{B3D0425D-7133-70EE-41A9-3B5819AEE588}"/>
              </a:ext>
            </a:extLst>
          </p:cNvPr>
          <p:cNvSpPr txBox="1"/>
          <p:nvPr/>
        </p:nvSpPr>
        <p:spPr>
          <a:xfrm>
            <a:off x="3747780" y="2813791"/>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+H</a:t>
            </a:r>
            <a:r>
              <a:rPr lang="en-US" baseline="30000" dirty="0"/>
              <a:t>+</a:t>
            </a:r>
          </a:p>
        </p:txBody>
      </p:sp>
      <p:sp>
        <p:nvSpPr>
          <p:cNvPr id="34" name="TextBox 33">
            <a:extLst>
              <a:ext uri="{FF2B5EF4-FFF2-40B4-BE49-F238E27FC236}">
                <a16:creationId xmlns:a16="http://schemas.microsoft.com/office/drawing/2014/main" id="{5C31FDB2-02CC-3DA0-8735-5B52C12ABF8A}"/>
              </a:ext>
            </a:extLst>
          </p:cNvPr>
          <p:cNvSpPr txBox="1"/>
          <p:nvPr/>
        </p:nvSpPr>
        <p:spPr>
          <a:xfrm>
            <a:off x="4105126" y="3225207"/>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2</a:t>
            </a:r>
            <a:r>
              <a:rPr lang="en-US" dirty="0"/>
              <a:t>, +H</a:t>
            </a:r>
            <a:r>
              <a:rPr lang="en-US" baseline="30000" dirty="0"/>
              <a:t>+</a:t>
            </a:r>
          </a:p>
        </p:txBody>
      </p:sp>
      <p:sp>
        <p:nvSpPr>
          <p:cNvPr id="35" name="TextBox 34">
            <a:extLst>
              <a:ext uri="{FF2B5EF4-FFF2-40B4-BE49-F238E27FC236}">
                <a16:creationId xmlns:a16="http://schemas.microsoft.com/office/drawing/2014/main" id="{2CAB4AB3-CB64-D63B-C43C-3859A1E11E62}"/>
              </a:ext>
            </a:extLst>
          </p:cNvPr>
          <p:cNvSpPr txBox="1"/>
          <p:nvPr/>
        </p:nvSpPr>
        <p:spPr>
          <a:xfrm>
            <a:off x="6149805" y="2570501"/>
            <a:ext cx="1003623" cy="369332"/>
          </a:xfrm>
          <a:prstGeom prst="rect">
            <a:avLst/>
          </a:prstGeom>
          <a:noFill/>
        </p:spPr>
        <p:txBody>
          <a:bodyPr wrap="square" rtlCol="0">
            <a:spAutoFit/>
          </a:bodyPr>
          <a:lstStyle/>
          <a:p>
            <a:r>
              <a:rPr lang="en-US" dirty="0"/>
              <a:t>m, +Na</a:t>
            </a:r>
            <a:r>
              <a:rPr lang="en-US" baseline="30000" dirty="0"/>
              <a:t>+</a:t>
            </a:r>
          </a:p>
        </p:txBody>
      </p:sp>
      <p:sp>
        <p:nvSpPr>
          <p:cNvPr id="36" name="TextBox 35">
            <a:extLst>
              <a:ext uri="{FF2B5EF4-FFF2-40B4-BE49-F238E27FC236}">
                <a16:creationId xmlns:a16="http://schemas.microsoft.com/office/drawing/2014/main" id="{2BBB46F3-429D-0B14-0600-5DEF1F21BBED}"/>
              </a:ext>
            </a:extLst>
          </p:cNvPr>
          <p:cNvSpPr txBox="1"/>
          <p:nvPr/>
        </p:nvSpPr>
        <p:spPr>
          <a:xfrm>
            <a:off x="6683269" y="3187505"/>
            <a:ext cx="1447912"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+Na</a:t>
            </a:r>
            <a:r>
              <a:rPr lang="en-US" baseline="30000" dirty="0"/>
              <a:t>+</a:t>
            </a:r>
          </a:p>
        </p:txBody>
      </p:sp>
      <p:sp>
        <p:nvSpPr>
          <p:cNvPr id="37" name="TextBox 36">
            <a:extLst>
              <a:ext uri="{FF2B5EF4-FFF2-40B4-BE49-F238E27FC236}">
                <a16:creationId xmlns:a16="http://schemas.microsoft.com/office/drawing/2014/main" id="{3236AD29-829F-5FDD-0DD8-AE93CE550E34}"/>
              </a:ext>
            </a:extLst>
          </p:cNvPr>
          <p:cNvSpPr txBox="1"/>
          <p:nvPr/>
        </p:nvSpPr>
        <p:spPr>
          <a:xfrm>
            <a:off x="8027218" y="2922298"/>
            <a:ext cx="1447912" cy="369332"/>
          </a:xfrm>
          <a:prstGeom prst="rect">
            <a:avLst/>
          </a:prstGeom>
          <a:noFill/>
        </p:spPr>
        <p:txBody>
          <a:bodyPr wrap="square" rtlCol="0">
            <a:spAutoFit/>
          </a:bodyPr>
          <a:lstStyle/>
          <a:p>
            <a:r>
              <a:rPr lang="en-US" dirty="0"/>
              <a:t>m, +ACN</a:t>
            </a:r>
            <a:r>
              <a:rPr lang="en-US" baseline="30000" dirty="0"/>
              <a:t>+</a:t>
            </a:r>
          </a:p>
        </p:txBody>
      </p:sp>
      <p:sp>
        <p:nvSpPr>
          <p:cNvPr id="38" name="Left Brace 37">
            <a:extLst>
              <a:ext uri="{FF2B5EF4-FFF2-40B4-BE49-F238E27FC236}">
                <a16:creationId xmlns:a16="http://schemas.microsoft.com/office/drawing/2014/main" id="{69C652E0-A2DC-64FF-2BD1-602E9EF686E3}"/>
              </a:ext>
            </a:extLst>
          </p:cNvPr>
          <p:cNvSpPr/>
          <p:nvPr/>
        </p:nvSpPr>
        <p:spPr>
          <a:xfrm rot="16200000">
            <a:off x="5735605" y="914156"/>
            <a:ext cx="430504" cy="64006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52BC594A-A5E2-03BE-B3F7-91213AE2E7B8}"/>
              </a:ext>
            </a:extLst>
          </p:cNvPr>
          <p:cNvSpPr txBox="1"/>
          <p:nvPr/>
        </p:nvSpPr>
        <p:spPr>
          <a:xfrm>
            <a:off x="9271319" y="1785671"/>
            <a:ext cx="2695904" cy="1200329"/>
          </a:xfrm>
          <a:prstGeom prst="rect">
            <a:avLst/>
          </a:prstGeom>
          <a:noFill/>
        </p:spPr>
        <p:txBody>
          <a:bodyPr wrap="square" rtlCol="0">
            <a:spAutoFit/>
          </a:bodyPr>
          <a:lstStyle/>
          <a:p>
            <a:pPr algn="ctr"/>
            <a:r>
              <a:rPr lang="en-US" dirty="0"/>
              <a:t>Traditional techniques, each feature is queried for annotation = 6 searches! More false positives</a:t>
            </a:r>
          </a:p>
        </p:txBody>
      </p:sp>
      <p:sp>
        <p:nvSpPr>
          <p:cNvPr id="42" name="TextBox 41">
            <a:extLst>
              <a:ext uri="{FF2B5EF4-FFF2-40B4-BE49-F238E27FC236}">
                <a16:creationId xmlns:a16="http://schemas.microsoft.com/office/drawing/2014/main" id="{A50BE3FD-780A-2EF9-353C-C553555D623D}"/>
              </a:ext>
            </a:extLst>
          </p:cNvPr>
          <p:cNvSpPr txBox="1"/>
          <p:nvPr/>
        </p:nvSpPr>
        <p:spPr>
          <a:xfrm>
            <a:off x="4602905" y="4379670"/>
            <a:ext cx="2695904" cy="369332"/>
          </a:xfrm>
          <a:prstGeom prst="rect">
            <a:avLst/>
          </a:prstGeom>
          <a:noFill/>
        </p:spPr>
        <p:txBody>
          <a:bodyPr wrap="square" rtlCol="0">
            <a:spAutoFit/>
          </a:bodyPr>
          <a:lstStyle/>
          <a:p>
            <a:pPr algn="ctr"/>
            <a:r>
              <a:rPr lang="en-US" dirty="0"/>
              <a:t>Empirical Compound</a:t>
            </a:r>
          </a:p>
        </p:txBody>
      </p:sp>
      <p:cxnSp>
        <p:nvCxnSpPr>
          <p:cNvPr id="43" name="Straight Connector 42">
            <a:extLst>
              <a:ext uri="{FF2B5EF4-FFF2-40B4-BE49-F238E27FC236}">
                <a16:creationId xmlns:a16="http://schemas.microsoft.com/office/drawing/2014/main" id="{B5367C8B-275A-FBC3-5F8B-4A11A6234793}"/>
              </a:ext>
            </a:extLst>
          </p:cNvPr>
          <p:cNvCxnSpPr>
            <a:cxnSpLocks/>
          </p:cNvCxnSpPr>
          <p:nvPr/>
        </p:nvCxnSpPr>
        <p:spPr>
          <a:xfrm>
            <a:off x="5963248" y="4749002"/>
            <a:ext cx="0" cy="39566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054F24-D481-BACD-0256-2DC8ECFB0761}"/>
              </a:ext>
            </a:extLst>
          </p:cNvPr>
          <p:cNvSpPr txBox="1"/>
          <p:nvPr/>
        </p:nvSpPr>
        <p:spPr>
          <a:xfrm>
            <a:off x="4595023" y="5168735"/>
            <a:ext cx="2695904" cy="369332"/>
          </a:xfrm>
          <a:prstGeom prst="rect">
            <a:avLst/>
          </a:prstGeom>
          <a:noFill/>
        </p:spPr>
        <p:txBody>
          <a:bodyPr wrap="square" rtlCol="0">
            <a:spAutoFit/>
          </a:bodyPr>
          <a:lstStyle/>
          <a:p>
            <a:pPr algn="ctr"/>
            <a:r>
              <a:rPr lang="en-US" dirty="0"/>
              <a:t>Inferred Neutral Mass</a:t>
            </a:r>
          </a:p>
        </p:txBody>
      </p:sp>
      <p:cxnSp>
        <p:nvCxnSpPr>
          <p:cNvPr id="48" name="Straight Connector 47">
            <a:extLst>
              <a:ext uri="{FF2B5EF4-FFF2-40B4-BE49-F238E27FC236}">
                <a16:creationId xmlns:a16="http://schemas.microsoft.com/office/drawing/2014/main" id="{5AA75064-7E67-8145-5E06-64F1290996B9}"/>
              </a:ext>
            </a:extLst>
          </p:cNvPr>
          <p:cNvCxnSpPr>
            <a:cxnSpLocks/>
          </p:cNvCxnSpPr>
          <p:nvPr/>
        </p:nvCxnSpPr>
        <p:spPr>
          <a:xfrm>
            <a:off x="7153428" y="5353401"/>
            <a:ext cx="115094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C3F01-43BB-5445-B198-59D945788586}"/>
              </a:ext>
            </a:extLst>
          </p:cNvPr>
          <p:cNvSpPr txBox="1"/>
          <p:nvPr/>
        </p:nvSpPr>
        <p:spPr>
          <a:xfrm>
            <a:off x="8521654" y="4910210"/>
            <a:ext cx="2695904" cy="1200329"/>
          </a:xfrm>
          <a:prstGeom prst="rect">
            <a:avLst/>
          </a:prstGeom>
          <a:noFill/>
        </p:spPr>
        <p:txBody>
          <a:bodyPr wrap="square" rtlCol="0">
            <a:spAutoFit/>
          </a:bodyPr>
          <a:lstStyle/>
          <a:p>
            <a:pPr algn="ctr"/>
            <a:r>
              <a:rPr lang="en-US" dirty="0"/>
              <a:t>Empirical compound means one query and fewer false positives.</a:t>
            </a:r>
          </a:p>
          <a:p>
            <a:pPr algn="ctr"/>
            <a:endParaRPr lang="en-US" dirty="0"/>
          </a:p>
        </p:txBody>
      </p:sp>
    </p:spTree>
    <p:extLst>
      <p:ext uri="{BB962C8B-B14F-4D97-AF65-F5344CB8AC3E}">
        <p14:creationId xmlns:p14="http://schemas.microsoft.com/office/powerpoint/2010/main" val="889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b="77150"/>
          <a:stretch/>
        </p:blipFill>
        <p:spPr>
          <a:xfrm>
            <a:off x="1376829" y="510492"/>
            <a:ext cx="9280688" cy="1436550"/>
          </a:xfrm>
          <a:prstGeom prst="rect">
            <a:avLst/>
          </a:prstGeom>
        </p:spPr>
      </p:pic>
    </p:spTree>
    <p:extLst>
      <p:ext uri="{BB962C8B-B14F-4D97-AF65-F5344CB8AC3E}">
        <p14:creationId xmlns:p14="http://schemas.microsoft.com/office/powerpoint/2010/main" val="1131644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0576-52AF-AACD-E8DB-C11353BAEDB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9519C12-F531-2813-11AA-010BC48B6DF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20F3864E-F8D5-8A28-A254-E2D0A687D121}"/>
              </a:ext>
            </a:extLst>
          </p:cNvPr>
          <p:cNvPicPr>
            <a:picLocks noChangeAspect="1"/>
          </p:cNvPicPr>
          <p:nvPr/>
        </p:nvPicPr>
        <p:blipFill rotWithShape="1">
          <a:blip r:embed="rId3"/>
          <a:srcRect b="38407"/>
          <a:stretch/>
        </p:blipFill>
        <p:spPr>
          <a:xfrm>
            <a:off x="1376829" y="510491"/>
            <a:ext cx="9280688" cy="3872323"/>
          </a:xfrm>
          <a:prstGeom prst="rect">
            <a:avLst/>
          </a:prstGeom>
        </p:spPr>
      </p:pic>
    </p:spTree>
    <p:extLst>
      <p:ext uri="{BB962C8B-B14F-4D97-AF65-F5344CB8AC3E}">
        <p14:creationId xmlns:p14="http://schemas.microsoft.com/office/powerpoint/2010/main" val="3651741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32BA-3501-696A-BF23-F0E2AD4219B0}"/>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D711F49-B2AD-AB21-ADDE-9B988D6E8AD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F9C12100-ECF1-D5C2-60FB-14E6C099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D53062E1-75EA-2304-C433-E646AFCAAF1E}"/>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DD6B67C-4FDA-433E-A85B-A25D6697BC22}"/>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4FECCFA-2897-60C8-77AB-385EE0AD8500}"/>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E7CAFB6C-94D2-61B4-0ED9-31EF74FB81C0}"/>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
        <p:nvSpPr>
          <p:cNvPr id="13" name="Rounded Rectangle 12">
            <a:extLst>
              <a:ext uri="{FF2B5EF4-FFF2-40B4-BE49-F238E27FC236}">
                <a16:creationId xmlns:a16="http://schemas.microsoft.com/office/drawing/2014/main" id="{CFBC04EB-3A4A-A6A0-E0CC-96F02928DD2B}"/>
              </a:ext>
            </a:extLst>
          </p:cNvPr>
          <p:cNvSpPr/>
          <p:nvPr/>
        </p:nvSpPr>
        <p:spPr>
          <a:xfrm rot="16200000">
            <a:off x="-305838" y="3810850"/>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SEQUENCING</a:t>
            </a:r>
          </a:p>
        </p:txBody>
      </p:sp>
      <p:sp>
        <p:nvSpPr>
          <p:cNvPr id="14" name="Rounded Rectangle 13">
            <a:extLst>
              <a:ext uri="{FF2B5EF4-FFF2-40B4-BE49-F238E27FC236}">
                <a16:creationId xmlns:a16="http://schemas.microsoft.com/office/drawing/2014/main" id="{66B80AD4-6072-D793-1719-D3A07003E1C3}"/>
              </a:ext>
            </a:extLst>
          </p:cNvPr>
          <p:cNvSpPr/>
          <p:nvPr/>
        </p:nvSpPr>
        <p:spPr>
          <a:xfrm rot="16200000">
            <a:off x="8621722" y="3810849"/>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MASS SPECTROMETRY</a:t>
            </a:r>
          </a:p>
        </p:txBody>
      </p:sp>
    </p:spTree>
    <p:extLst>
      <p:ext uri="{BB962C8B-B14F-4D97-AF65-F5344CB8AC3E}">
        <p14:creationId xmlns:p14="http://schemas.microsoft.com/office/powerpoint/2010/main" val="26157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EE42-A321-9B04-FA37-BA070510E72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A7498A8C-7EE3-2389-8B97-BD01AA857B0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AC4B370-E29D-EF0B-CB3D-C12446F5D795}"/>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270976D9-AAFB-ED3A-941C-D5BB0726231D}"/>
              </a:ext>
            </a:extLst>
          </p:cNvPr>
          <p:cNvSpPr/>
          <p:nvPr/>
        </p:nvSpPr>
        <p:spPr>
          <a:xfrm>
            <a:off x="6096000" y="4501055"/>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3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F64B0-1428-8279-6BF2-59991C0F1A81}"/>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32AFB14D-4936-3573-5EE5-790C5175B29B}"/>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2C07DD6C-EA97-648C-3520-54D0ABC914E7}"/>
              </a:ext>
            </a:extLst>
          </p:cNvPr>
          <p:cNvPicPr>
            <a:picLocks noChangeAspect="1"/>
          </p:cNvPicPr>
          <p:nvPr/>
        </p:nvPicPr>
        <p:blipFill rotWithShape="1">
          <a:blip r:embed="rId3"/>
          <a:srcRect b="2547"/>
          <a:stretch/>
        </p:blipFill>
        <p:spPr>
          <a:xfrm>
            <a:off x="1376829" y="510491"/>
            <a:ext cx="9280688" cy="6126792"/>
          </a:xfrm>
          <a:prstGeom prst="rect">
            <a:avLst/>
          </a:prstGeom>
        </p:spPr>
      </p:pic>
    </p:spTree>
    <p:extLst>
      <p:ext uri="{BB962C8B-B14F-4D97-AF65-F5344CB8AC3E}">
        <p14:creationId xmlns:p14="http://schemas.microsoft.com/office/powerpoint/2010/main" val="2252261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87E67-7769-9328-A8C3-6F890DDE6515}"/>
              </a:ext>
            </a:extLst>
          </p:cNvPr>
          <p:cNvPicPr>
            <a:picLocks noChangeAspect="1"/>
          </p:cNvPicPr>
          <p:nvPr/>
        </p:nvPicPr>
        <p:blipFill>
          <a:blip r:embed="rId3"/>
          <a:stretch>
            <a:fillRect/>
          </a:stretch>
        </p:blipFill>
        <p:spPr>
          <a:xfrm>
            <a:off x="3149956" y="1529745"/>
            <a:ext cx="5892087" cy="4043222"/>
          </a:xfrm>
          <a:prstGeom prst="rect">
            <a:avLst/>
          </a:prstGeom>
        </p:spPr>
      </p:pic>
      <p:sp>
        <p:nvSpPr>
          <p:cNvPr id="3" name="TextBox 2">
            <a:extLst>
              <a:ext uri="{FF2B5EF4-FFF2-40B4-BE49-F238E27FC236}">
                <a16:creationId xmlns:a16="http://schemas.microsoft.com/office/drawing/2014/main" id="{16F0A0C7-BC5B-57B3-EEE6-56483C0FD05A}"/>
              </a:ext>
            </a:extLst>
          </p:cNvPr>
          <p:cNvSpPr txBox="1"/>
          <p:nvPr/>
        </p:nvSpPr>
        <p:spPr>
          <a:xfrm>
            <a:off x="3149956" y="5922181"/>
            <a:ext cx="5892087"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Made possible using empirical compounds</a:t>
            </a:r>
          </a:p>
        </p:txBody>
      </p:sp>
      <p:sp>
        <p:nvSpPr>
          <p:cNvPr id="5" name="Google Shape;697;p15">
            <a:extLst>
              <a:ext uri="{FF2B5EF4-FFF2-40B4-BE49-F238E27FC236}">
                <a16:creationId xmlns:a16="http://schemas.microsoft.com/office/drawing/2014/main" id="{4522E9E8-B8DF-B9F6-39E6-4939B02103E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JSON Example of Chained 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67912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FBC8-09DC-028D-B5AC-AC8CE196043B}"/>
              </a:ext>
            </a:extLst>
          </p:cNvPr>
          <p:cNvSpPr txBox="1">
            <a:spLocks/>
          </p:cNvSpPr>
          <p:nvPr/>
        </p:nvSpPr>
        <p:spPr>
          <a:xfrm>
            <a:off x="283249" y="0"/>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QA/QC and data wrangling</a:t>
            </a:r>
          </a:p>
        </p:txBody>
      </p:sp>
      <p:sp>
        <p:nvSpPr>
          <p:cNvPr id="3" name="TextBox 2">
            <a:extLst>
              <a:ext uri="{FF2B5EF4-FFF2-40B4-BE49-F238E27FC236}">
                <a16:creationId xmlns:a16="http://schemas.microsoft.com/office/drawing/2014/main" id="{3C4C60D2-7928-01C5-EADF-7439643A38F8}"/>
              </a:ext>
            </a:extLst>
          </p:cNvPr>
          <p:cNvSpPr txBox="1"/>
          <p:nvPr/>
        </p:nvSpPr>
        <p:spPr>
          <a:xfrm>
            <a:off x="2525486" y="1720840"/>
            <a:ext cx="7141027" cy="3416320"/>
          </a:xfrm>
          <a:prstGeom prst="rect">
            <a:avLst/>
          </a:prstGeom>
          <a:noFill/>
        </p:spPr>
        <p:txBody>
          <a:bodyPr wrap="square" rtlCol="0">
            <a:spAutoFit/>
          </a:bodyPr>
          <a:lstStyle/>
          <a:p>
            <a:pPr algn="ctr"/>
            <a:r>
              <a:rPr lang="en-US" sz="3600" dirty="0">
                <a:latin typeface="Lato" panose="020F0502020204030203" pitchFamily="34" charset="0"/>
                <a:ea typeface="Lato" panose="020F0502020204030203" pitchFamily="34" charset="0"/>
                <a:cs typeface="Lato" panose="020F0502020204030203" pitchFamily="34" charset="0"/>
              </a:rPr>
              <a:t>Blank Masking?</a:t>
            </a:r>
          </a:p>
          <a:p>
            <a:pPr algn="ctr"/>
            <a:r>
              <a:rPr lang="en-US" sz="3600" dirty="0">
                <a:latin typeface="Lato" panose="020F0502020204030203" pitchFamily="34" charset="0"/>
                <a:ea typeface="Lato" panose="020F0502020204030203" pitchFamily="34" charset="0"/>
                <a:cs typeface="Lato" panose="020F0502020204030203" pitchFamily="34" charset="0"/>
              </a:rPr>
              <a:t>Normalization?</a:t>
            </a:r>
          </a:p>
          <a:p>
            <a:pPr algn="ctr"/>
            <a:r>
              <a:rPr lang="en-US" sz="3600" dirty="0">
                <a:latin typeface="Lato" panose="020F0502020204030203" pitchFamily="34" charset="0"/>
                <a:ea typeface="Lato" panose="020F0502020204030203" pitchFamily="34" charset="0"/>
                <a:cs typeface="Lato" panose="020F0502020204030203" pitchFamily="34" charset="0"/>
              </a:rPr>
              <a:t>Missing Features?</a:t>
            </a:r>
          </a:p>
          <a:p>
            <a:pPr algn="ctr"/>
            <a:r>
              <a:rPr lang="en-US" sz="3600" dirty="0">
                <a:latin typeface="Lato" panose="020F0502020204030203" pitchFamily="34" charset="0"/>
                <a:ea typeface="Lato" panose="020F0502020204030203" pitchFamily="34" charset="0"/>
                <a:cs typeface="Lato" panose="020F0502020204030203" pitchFamily="34" charset="0"/>
              </a:rPr>
              <a:t>Interpolation?</a:t>
            </a:r>
          </a:p>
          <a:p>
            <a:pPr algn="ctr"/>
            <a:r>
              <a:rPr lang="en-US" sz="3600" dirty="0">
                <a:latin typeface="Lato" panose="020F0502020204030203" pitchFamily="34" charset="0"/>
                <a:ea typeface="Lato" panose="020F0502020204030203" pitchFamily="34" charset="0"/>
                <a:cs typeface="Lato" panose="020F0502020204030203" pitchFamily="34" charset="0"/>
              </a:rPr>
              <a:t>QA/QC?</a:t>
            </a:r>
          </a:p>
          <a:p>
            <a:pPr algn="ctr"/>
            <a:r>
              <a:rPr lang="en-US" sz="3600" dirty="0">
                <a:latin typeface="Lato" panose="020F0502020204030203" pitchFamily="34" charset="0"/>
                <a:ea typeface="Lato" panose="020F0502020204030203" pitchFamily="34" charset="0"/>
                <a:cs typeface="Lato" panose="020F0502020204030203" pitchFamily="34" charset="0"/>
              </a:rPr>
              <a:t>Batch correction?</a:t>
            </a:r>
          </a:p>
        </p:txBody>
      </p:sp>
    </p:spTree>
    <p:extLst>
      <p:ext uri="{BB962C8B-B14F-4D97-AF65-F5344CB8AC3E}">
        <p14:creationId xmlns:p14="http://schemas.microsoft.com/office/powerpoint/2010/main" val="1173728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14614" y="435354"/>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Large Experiment QA/QC Example</a:t>
            </a:r>
            <a:endParaRPr lang="en-US" sz="3200" dirty="0">
              <a:latin typeface="Lato" panose="020F0502020204030203" pitchFamily="34" charset="0"/>
              <a:ea typeface="Lato" panose="020F0502020204030203" pitchFamily="34" charset="0"/>
              <a:cs typeface="Lato" panose="020F0502020204030203" pitchFamily="34" charset="0"/>
            </a:endParaRPr>
          </a:p>
        </p:txBody>
      </p:sp>
      <p:grpSp>
        <p:nvGrpSpPr>
          <p:cNvPr id="3" name="Group 2">
            <a:extLst>
              <a:ext uri="{FF2B5EF4-FFF2-40B4-BE49-F238E27FC236}">
                <a16:creationId xmlns:a16="http://schemas.microsoft.com/office/drawing/2014/main" id="{143D1828-8A54-802F-8DF6-C4D215062DC6}"/>
              </a:ext>
            </a:extLst>
          </p:cNvPr>
          <p:cNvGrpSpPr/>
          <p:nvPr/>
        </p:nvGrpSpPr>
        <p:grpSpPr>
          <a:xfrm>
            <a:off x="935859" y="1561672"/>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390735" y="6180893"/>
            <a:ext cx="5410530" cy="523220"/>
          </a:xfrm>
          <a:prstGeom prst="rect">
            <a:avLst/>
          </a:prstGeom>
          <a:noFill/>
        </p:spPr>
        <p:txBody>
          <a:bodyPr wrap="square" rtlCol="0">
            <a:spAutoFit/>
          </a:bodyPr>
          <a:lstStyle/>
          <a:p>
            <a:r>
              <a:rPr lang="en-US" sz="2800" b="1" dirty="0"/>
              <a:t>~1700 samples over 17 batches</a:t>
            </a:r>
          </a:p>
        </p:txBody>
      </p:sp>
      <p:sp>
        <p:nvSpPr>
          <p:cNvPr id="11" name="TextBox 10">
            <a:extLst>
              <a:ext uri="{FF2B5EF4-FFF2-40B4-BE49-F238E27FC236}">
                <a16:creationId xmlns:a16="http://schemas.microsoft.com/office/drawing/2014/main" id="{2D84AF44-63DE-D4C3-D35D-EABD8CD28AC1}"/>
              </a:ext>
            </a:extLst>
          </p:cNvPr>
          <p:cNvSpPr txBox="1"/>
          <p:nvPr/>
        </p:nvSpPr>
        <p:spPr>
          <a:xfrm>
            <a:off x="8603763" y="6361080"/>
            <a:ext cx="5410530" cy="523220"/>
          </a:xfrm>
          <a:prstGeom prst="rect">
            <a:avLst/>
          </a:prstGeom>
          <a:noFill/>
        </p:spPr>
        <p:txBody>
          <a:bodyPr wrap="square" rtlCol="0">
            <a:spAutoFit/>
          </a:bodyPr>
          <a:lstStyle/>
          <a:p>
            <a:pPr algn="ctr"/>
            <a:r>
              <a:rPr lang="en-US" sz="2800" b="1" dirty="0"/>
              <a:t>Raw Data</a:t>
            </a:r>
          </a:p>
        </p:txBody>
      </p:sp>
    </p:spTree>
    <p:extLst>
      <p:ext uri="{BB962C8B-B14F-4D97-AF65-F5344CB8AC3E}">
        <p14:creationId xmlns:p14="http://schemas.microsoft.com/office/powerpoint/2010/main" val="4095419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14614" y="435354"/>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Large Experiment QA/QC Example</a:t>
            </a:r>
            <a:endParaRPr lang="en-US" sz="3200" dirty="0">
              <a:latin typeface="Lato" panose="020F0502020204030203" pitchFamily="34" charset="0"/>
              <a:ea typeface="Lato" panose="020F0502020204030203" pitchFamily="34" charset="0"/>
              <a:cs typeface="Lato" panose="020F0502020204030203" pitchFamily="34" charset="0"/>
            </a:endParaRPr>
          </a:p>
        </p:txBody>
      </p:sp>
      <p:grpSp>
        <p:nvGrpSpPr>
          <p:cNvPr id="3" name="Group 2">
            <a:extLst>
              <a:ext uri="{FF2B5EF4-FFF2-40B4-BE49-F238E27FC236}">
                <a16:creationId xmlns:a16="http://schemas.microsoft.com/office/drawing/2014/main" id="{143D1828-8A54-802F-8DF6-C4D215062DC6}"/>
              </a:ext>
            </a:extLst>
          </p:cNvPr>
          <p:cNvGrpSpPr/>
          <p:nvPr/>
        </p:nvGrpSpPr>
        <p:grpSpPr>
          <a:xfrm>
            <a:off x="935859" y="1561672"/>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390735" y="6180893"/>
            <a:ext cx="5410530" cy="523220"/>
          </a:xfrm>
          <a:prstGeom prst="rect">
            <a:avLst/>
          </a:prstGeom>
          <a:noFill/>
        </p:spPr>
        <p:txBody>
          <a:bodyPr wrap="square" rtlCol="0">
            <a:spAutoFit/>
          </a:bodyPr>
          <a:lstStyle/>
          <a:p>
            <a:r>
              <a:rPr lang="en-US" sz="2800" b="1" dirty="0"/>
              <a:t>~1700 samples over 17 batches</a:t>
            </a:r>
          </a:p>
        </p:txBody>
      </p:sp>
      <p:sp>
        <p:nvSpPr>
          <p:cNvPr id="7" name="Up-Down Arrow 6">
            <a:extLst>
              <a:ext uri="{FF2B5EF4-FFF2-40B4-BE49-F238E27FC236}">
                <a16:creationId xmlns:a16="http://schemas.microsoft.com/office/drawing/2014/main" id="{B59C2EEB-77E3-9179-5007-5AFEF80E82B7}"/>
              </a:ext>
            </a:extLst>
          </p:cNvPr>
          <p:cNvSpPr/>
          <p:nvPr/>
        </p:nvSpPr>
        <p:spPr>
          <a:xfrm rot="5400000">
            <a:off x="3377903" y="2979843"/>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69558" y="3156706"/>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Calibration</a:t>
            </a:r>
          </a:p>
        </p:txBody>
      </p:sp>
      <p:sp>
        <p:nvSpPr>
          <p:cNvPr id="9" name="TextBox 8">
            <a:extLst>
              <a:ext uri="{FF2B5EF4-FFF2-40B4-BE49-F238E27FC236}">
                <a16:creationId xmlns:a16="http://schemas.microsoft.com/office/drawing/2014/main" id="{D4E35A53-BBA2-0E92-E1D6-705CB7E176D7}"/>
              </a:ext>
            </a:extLst>
          </p:cNvPr>
          <p:cNvSpPr txBox="1"/>
          <p:nvPr/>
        </p:nvSpPr>
        <p:spPr>
          <a:xfrm>
            <a:off x="6493317" y="4874285"/>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2</a:t>
            </a:r>
          </a:p>
        </p:txBody>
      </p:sp>
      <p:sp>
        <p:nvSpPr>
          <p:cNvPr id="11" name="TextBox 10">
            <a:extLst>
              <a:ext uri="{FF2B5EF4-FFF2-40B4-BE49-F238E27FC236}">
                <a16:creationId xmlns:a16="http://schemas.microsoft.com/office/drawing/2014/main" id="{C08F9CA4-CB27-D97A-1C46-646E2C68D41D}"/>
              </a:ext>
            </a:extLst>
          </p:cNvPr>
          <p:cNvSpPr txBox="1"/>
          <p:nvPr/>
        </p:nvSpPr>
        <p:spPr>
          <a:xfrm>
            <a:off x="5045636" y="3263341"/>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1</a:t>
            </a:r>
          </a:p>
        </p:txBody>
      </p:sp>
      <p:sp>
        <p:nvSpPr>
          <p:cNvPr id="14" name="TextBox 13">
            <a:extLst>
              <a:ext uri="{FF2B5EF4-FFF2-40B4-BE49-F238E27FC236}">
                <a16:creationId xmlns:a16="http://schemas.microsoft.com/office/drawing/2014/main" id="{D20E8FED-03E7-C43B-FE35-DBD21281DEFF}"/>
              </a:ext>
            </a:extLst>
          </p:cNvPr>
          <p:cNvSpPr txBox="1"/>
          <p:nvPr/>
        </p:nvSpPr>
        <p:spPr>
          <a:xfrm>
            <a:off x="8603763" y="6361080"/>
            <a:ext cx="5410530" cy="523220"/>
          </a:xfrm>
          <a:prstGeom prst="rect">
            <a:avLst/>
          </a:prstGeom>
          <a:noFill/>
        </p:spPr>
        <p:txBody>
          <a:bodyPr wrap="square" rtlCol="0">
            <a:spAutoFit/>
          </a:bodyPr>
          <a:lstStyle/>
          <a:p>
            <a:pPr algn="ctr"/>
            <a:r>
              <a:rPr lang="en-US" sz="2800" b="1" dirty="0"/>
              <a:t>Raw Data</a:t>
            </a:r>
          </a:p>
        </p:txBody>
      </p:sp>
    </p:spTree>
    <p:extLst>
      <p:ext uri="{BB962C8B-B14F-4D97-AF65-F5344CB8AC3E}">
        <p14:creationId xmlns:p14="http://schemas.microsoft.com/office/powerpoint/2010/main" val="2895266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305949" y="1561672"/>
            <a:ext cx="10597898" cy="4576658"/>
            <a:chOff x="464252" y="1089002"/>
            <a:chExt cx="11439595" cy="5049328"/>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4" name="TextBox 23">
              <a:extLst>
                <a:ext uri="{FF2B5EF4-FFF2-40B4-BE49-F238E27FC236}">
                  <a16:creationId xmlns:a16="http://schemas.microsoft.com/office/drawing/2014/main" id="{16C5DAF5-F9F8-6110-6E9A-8B9EB4C9332F}"/>
                </a:ext>
              </a:extLst>
            </p:cNvPr>
            <p:cNvSpPr txBox="1"/>
            <p:nvPr/>
          </p:nvSpPr>
          <p:spPr>
            <a:xfrm>
              <a:off x="1184354" y="5768998"/>
              <a:ext cx="3173447" cy="369332"/>
            </a:xfrm>
            <a:prstGeom prst="rect">
              <a:avLst/>
            </a:prstGeom>
            <a:solidFill>
              <a:schemeClr val="bg1"/>
            </a:solidFill>
          </p:spPr>
          <p:txBody>
            <a:bodyPr wrap="square" rtlCol="0">
              <a:spAutoFit/>
            </a:bodyPr>
            <a:lstStyle/>
            <a:p>
              <a:pPr algn="ctr"/>
              <a:r>
                <a:rPr lang="en-US" dirty="0"/>
                <a:t>PC1 – 6.4%</a:t>
              </a:r>
            </a:p>
          </p:txBody>
        </p:sp>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5"/>
          <a:srcRect l="10555" t="6896" r="26690" b="11263"/>
          <a:stretch/>
        </p:blipFill>
        <p:spPr>
          <a:xfrm>
            <a:off x="1256098" y="1561672"/>
            <a:ext cx="4324042" cy="4229450"/>
          </a:xfrm>
          <a:prstGeom prst="rect">
            <a:avLst/>
          </a:prstGeom>
        </p:spPr>
      </p:pic>
      <p:sp>
        <p:nvSpPr>
          <p:cNvPr id="19" name="TextBox 18">
            <a:extLst>
              <a:ext uri="{FF2B5EF4-FFF2-40B4-BE49-F238E27FC236}">
                <a16:creationId xmlns:a16="http://schemas.microsoft.com/office/drawing/2014/main" id="{8D696525-F03A-620C-4289-E0B5A28AA81D}"/>
              </a:ext>
            </a:extLst>
          </p:cNvPr>
          <p:cNvSpPr txBox="1"/>
          <p:nvPr/>
        </p:nvSpPr>
        <p:spPr>
          <a:xfrm rot="16200000">
            <a:off x="-617985" y="3244334"/>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10.8%</a:t>
            </a:r>
          </a:p>
        </p:txBody>
      </p:sp>
      <p:sp>
        <p:nvSpPr>
          <p:cNvPr id="20" name="TextBox 19">
            <a:extLst>
              <a:ext uri="{FF2B5EF4-FFF2-40B4-BE49-F238E27FC236}">
                <a16:creationId xmlns:a16="http://schemas.microsoft.com/office/drawing/2014/main" id="{A3D118A7-6D48-8461-A26C-6769178DC384}"/>
              </a:ext>
            </a:extLst>
          </p:cNvPr>
          <p:cNvSpPr txBox="1"/>
          <p:nvPr/>
        </p:nvSpPr>
        <p:spPr>
          <a:xfrm>
            <a:off x="1973068" y="5824010"/>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28.5%</a:t>
            </a:r>
          </a:p>
        </p:txBody>
      </p:sp>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14614" y="435354"/>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Large Experiment QA/QC Example</a:t>
            </a:r>
            <a:endParaRPr lang="en-US" sz="3200" dirty="0">
              <a:latin typeface="Lato" panose="020F0502020204030203" pitchFamily="34" charset="0"/>
              <a:ea typeface="Lato" panose="020F0502020204030203" pitchFamily="34" charset="0"/>
              <a:cs typeface="Lato" panose="020F0502020204030203" pitchFamily="34" charset="0"/>
            </a:endParaRPr>
          </a:p>
        </p:txBody>
      </p:sp>
      <p:sp>
        <p:nvSpPr>
          <p:cNvPr id="7" name="Up-Down Arrow 6">
            <a:extLst>
              <a:ext uri="{FF2B5EF4-FFF2-40B4-BE49-F238E27FC236}">
                <a16:creationId xmlns:a16="http://schemas.microsoft.com/office/drawing/2014/main" id="{B59C2EEB-77E3-9179-5007-5AFEF80E82B7}"/>
              </a:ext>
            </a:extLst>
          </p:cNvPr>
          <p:cNvSpPr/>
          <p:nvPr/>
        </p:nvSpPr>
        <p:spPr>
          <a:xfrm rot="5400000">
            <a:off x="3377903" y="2979843"/>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69558" y="3156706"/>
            <a:ext cx="5410530" cy="523220"/>
          </a:xfrm>
          <a:prstGeom prst="rect">
            <a:avLst/>
          </a:prstGeom>
          <a:noFill/>
        </p:spPr>
        <p:txBody>
          <a:bodyPr wrap="square" rtlCol="0">
            <a:spAutoFit/>
          </a:bodyPr>
          <a:lstStyle/>
          <a:p>
            <a:pPr algn="ctr"/>
            <a:r>
              <a:rPr lang="en-US" sz="2800" b="1" dirty="0"/>
              <a:t>Calibration</a:t>
            </a:r>
          </a:p>
        </p:txBody>
      </p:sp>
      <p:pic>
        <p:nvPicPr>
          <p:cNvPr id="30" name="Picture 29" descr="A diagram of different colored triangles&#10;&#10;Description automatically generated">
            <a:extLst>
              <a:ext uri="{FF2B5EF4-FFF2-40B4-BE49-F238E27FC236}">
                <a16:creationId xmlns:a16="http://schemas.microsoft.com/office/drawing/2014/main" id="{F4E448D2-0EB5-5155-94D0-E17B0A79CCFF}"/>
              </a:ext>
            </a:extLst>
          </p:cNvPr>
          <p:cNvPicPr>
            <a:picLocks noChangeAspect="1"/>
          </p:cNvPicPr>
          <p:nvPr/>
        </p:nvPicPr>
        <p:blipFill rotWithShape="1">
          <a:blip r:embed="rId5"/>
          <a:srcRect l="10555" t="6896" r="26690" b="11263"/>
          <a:stretch/>
        </p:blipFill>
        <p:spPr>
          <a:xfrm>
            <a:off x="1256098" y="1574121"/>
            <a:ext cx="4324042" cy="4229450"/>
          </a:xfrm>
          <a:prstGeom prst="rect">
            <a:avLst/>
          </a:prstGeom>
        </p:spPr>
      </p:pic>
      <p:sp>
        <p:nvSpPr>
          <p:cNvPr id="31" name="Up-Down Arrow 30">
            <a:extLst>
              <a:ext uri="{FF2B5EF4-FFF2-40B4-BE49-F238E27FC236}">
                <a16:creationId xmlns:a16="http://schemas.microsoft.com/office/drawing/2014/main" id="{5DCBF4B3-C534-66AD-A4C0-4303002EEBB0}"/>
              </a:ext>
            </a:extLst>
          </p:cNvPr>
          <p:cNvSpPr/>
          <p:nvPr/>
        </p:nvSpPr>
        <p:spPr>
          <a:xfrm rot="5400000">
            <a:off x="3392417" y="3164794"/>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84072" y="3341657"/>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6"/>
          <a:srcRect t="31815" r="30387" b="5983"/>
          <a:stretch/>
        </p:blipFill>
        <p:spPr>
          <a:xfrm>
            <a:off x="5851575" y="2765546"/>
            <a:ext cx="3981283" cy="2999447"/>
          </a:xfrm>
          <a:prstGeom prst="rect">
            <a:avLst/>
          </a:prstGeom>
        </p:spPr>
      </p:pic>
      <p:sp>
        <p:nvSpPr>
          <p:cNvPr id="41" name="TextBox 40">
            <a:extLst>
              <a:ext uri="{FF2B5EF4-FFF2-40B4-BE49-F238E27FC236}">
                <a16:creationId xmlns:a16="http://schemas.microsoft.com/office/drawing/2014/main" id="{14D35E77-3EB2-D1BC-28FC-A4053AE133E6}"/>
              </a:ext>
            </a:extLst>
          </p:cNvPr>
          <p:cNvSpPr txBox="1"/>
          <p:nvPr/>
        </p:nvSpPr>
        <p:spPr>
          <a:xfrm>
            <a:off x="7503432" y="6356792"/>
            <a:ext cx="5410530" cy="523220"/>
          </a:xfrm>
          <a:prstGeom prst="rect">
            <a:avLst/>
          </a:prstGeom>
          <a:noFill/>
        </p:spPr>
        <p:txBody>
          <a:bodyPr wrap="square" rtlCol="0">
            <a:spAutoFit/>
          </a:bodyPr>
          <a:lstStyle/>
          <a:p>
            <a:pPr algn="ctr"/>
            <a:r>
              <a:rPr lang="en-US" sz="2800" b="1" dirty="0"/>
              <a:t>Normalized, Interpolated</a:t>
            </a:r>
          </a:p>
        </p:txBody>
      </p:sp>
      <p:pic>
        <p:nvPicPr>
          <p:cNvPr id="42" name="Picture 41" descr="A close-up of a graph&#10;&#10;Description automatically generated">
            <a:extLst>
              <a:ext uri="{FF2B5EF4-FFF2-40B4-BE49-F238E27FC236}">
                <a16:creationId xmlns:a16="http://schemas.microsoft.com/office/drawing/2014/main" id="{BF926618-962D-804C-407E-5B4D699834C6}"/>
              </a:ext>
            </a:extLst>
          </p:cNvPr>
          <p:cNvPicPr>
            <a:picLocks noChangeAspect="1"/>
          </p:cNvPicPr>
          <p:nvPr/>
        </p:nvPicPr>
        <p:blipFill rotWithShape="1">
          <a:blip r:embed="rId6"/>
          <a:srcRect t="5817" r="30387" b="72310"/>
          <a:stretch/>
        </p:blipFill>
        <p:spPr>
          <a:xfrm>
            <a:off x="5851576" y="1569781"/>
            <a:ext cx="3981283" cy="1054729"/>
          </a:xfrm>
          <a:prstGeom prst="rect">
            <a:avLst/>
          </a:prstGeom>
        </p:spPr>
      </p:pic>
    </p:spTree>
    <p:extLst>
      <p:ext uri="{BB962C8B-B14F-4D97-AF65-F5344CB8AC3E}">
        <p14:creationId xmlns:p14="http://schemas.microsoft.com/office/powerpoint/2010/main" val="293638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305949" y="1561672"/>
            <a:ext cx="10597898" cy="4564654"/>
            <a:chOff x="464252" y="1089002"/>
            <a:chExt cx="11439595" cy="5036084"/>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29" name="Picture 28">
              <a:extLst>
                <a:ext uri="{FF2B5EF4-FFF2-40B4-BE49-F238E27FC236}">
                  <a16:creationId xmlns:a16="http://schemas.microsoft.com/office/drawing/2014/main" id="{2B3A4E28-20CE-1A88-1772-AF849D4AE8B3}"/>
                </a:ext>
              </a:extLst>
            </p:cNvPr>
            <p:cNvPicPr>
              <a:picLocks noChangeAspect="1"/>
            </p:cNvPicPr>
            <p:nvPr/>
          </p:nvPicPr>
          <p:blipFill>
            <a:blip r:embed="rId5"/>
            <a:stretch>
              <a:fillRect/>
            </a:stretch>
          </p:blipFill>
          <p:spPr>
            <a:xfrm>
              <a:off x="5414331" y="1103464"/>
              <a:ext cx="4264927" cy="463743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6"/>
          <a:srcRect l="10555" t="6896" r="26690" b="11263"/>
          <a:stretch/>
        </p:blipFill>
        <p:spPr>
          <a:xfrm>
            <a:off x="1256098" y="1561672"/>
            <a:ext cx="4324042" cy="4229450"/>
          </a:xfrm>
          <a:prstGeom prst="rect">
            <a:avLst/>
          </a:prstGeom>
        </p:spPr>
      </p:pic>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14614" y="435354"/>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Large Experiment QA/QC Example</a:t>
            </a:r>
            <a:endParaRPr lang="en-US" sz="3200" dirty="0">
              <a:latin typeface="Lato" panose="020F0502020204030203" pitchFamily="34" charset="0"/>
              <a:ea typeface="Lato" panose="020F0502020204030203" pitchFamily="34" charset="0"/>
              <a:cs typeface="Lato" panose="020F0502020204030203" pitchFamily="34" charset="0"/>
            </a:endParaRPr>
          </a:p>
        </p:txBody>
      </p:sp>
      <p:sp>
        <p:nvSpPr>
          <p:cNvPr id="7" name="Up-Down Arrow 6">
            <a:extLst>
              <a:ext uri="{FF2B5EF4-FFF2-40B4-BE49-F238E27FC236}">
                <a16:creationId xmlns:a16="http://schemas.microsoft.com/office/drawing/2014/main" id="{B59C2EEB-77E3-9179-5007-5AFEF80E82B7}"/>
              </a:ext>
            </a:extLst>
          </p:cNvPr>
          <p:cNvSpPr/>
          <p:nvPr/>
        </p:nvSpPr>
        <p:spPr>
          <a:xfrm rot="5400000">
            <a:off x="3377903" y="2979843"/>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69558" y="3156706"/>
            <a:ext cx="5410530" cy="523220"/>
          </a:xfrm>
          <a:prstGeom prst="rect">
            <a:avLst/>
          </a:prstGeom>
          <a:noFill/>
        </p:spPr>
        <p:txBody>
          <a:bodyPr wrap="square" rtlCol="0">
            <a:spAutoFit/>
          </a:bodyPr>
          <a:lstStyle/>
          <a:p>
            <a:pPr algn="ctr"/>
            <a:r>
              <a:rPr lang="en-US" sz="2800" b="1" dirty="0"/>
              <a:t>Calibration</a:t>
            </a:r>
          </a:p>
        </p:txBody>
      </p:sp>
      <p:sp>
        <p:nvSpPr>
          <p:cNvPr id="31" name="Up-Down Arrow 30">
            <a:extLst>
              <a:ext uri="{FF2B5EF4-FFF2-40B4-BE49-F238E27FC236}">
                <a16:creationId xmlns:a16="http://schemas.microsoft.com/office/drawing/2014/main" id="{5DCBF4B3-C534-66AD-A4C0-4303002EEBB0}"/>
              </a:ext>
            </a:extLst>
          </p:cNvPr>
          <p:cNvSpPr/>
          <p:nvPr/>
        </p:nvSpPr>
        <p:spPr>
          <a:xfrm rot="5400000">
            <a:off x="3392417" y="3164794"/>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84072" y="3341657"/>
            <a:ext cx="5410530" cy="523220"/>
          </a:xfrm>
          <a:prstGeom prst="rect">
            <a:avLst/>
          </a:prstGeom>
          <a:noFill/>
        </p:spPr>
        <p:txBody>
          <a:bodyPr wrap="square" rtlCol="0">
            <a:spAutoFit/>
          </a:bodyPr>
          <a:lstStyle/>
          <a:p>
            <a:pPr algn="ctr"/>
            <a:r>
              <a:rPr lang="en-US" sz="2800" b="1" dirty="0"/>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7"/>
          <a:srcRect t="5817" r="30387" b="5983"/>
          <a:stretch/>
        </p:blipFill>
        <p:spPr>
          <a:xfrm>
            <a:off x="5851577" y="1555837"/>
            <a:ext cx="3981283" cy="4253071"/>
          </a:xfrm>
          <a:prstGeom prst="rect">
            <a:avLst/>
          </a:prstGeom>
        </p:spPr>
      </p:pic>
      <p:pic>
        <p:nvPicPr>
          <p:cNvPr id="2" name="Picture 1">
            <a:extLst>
              <a:ext uri="{FF2B5EF4-FFF2-40B4-BE49-F238E27FC236}">
                <a16:creationId xmlns:a16="http://schemas.microsoft.com/office/drawing/2014/main" id="{C0C11A00-E229-6702-5446-FC554EB176F5}"/>
              </a:ext>
            </a:extLst>
          </p:cNvPr>
          <p:cNvPicPr>
            <a:picLocks noChangeAspect="1"/>
          </p:cNvPicPr>
          <p:nvPr/>
        </p:nvPicPr>
        <p:blipFill>
          <a:blip r:embed="rId8"/>
          <a:stretch>
            <a:fillRect/>
          </a:stretch>
        </p:blipFill>
        <p:spPr>
          <a:xfrm>
            <a:off x="1281023" y="1574780"/>
            <a:ext cx="4274191" cy="4220224"/>
          </a:xfrm>
          <a:prstGeom prst="rect">
            <a:avLst/>
          </a:prstGeom>
        </p:spPr>
      </p:pic>
      <p:sp>
        <p:nvSpPr>
          <p:cNvPr id="3" name="TextBox 2">
            <a:extLst>
              <a:ext uri="{FF2B5EF4-FFF2-40B4-BE49-F238E27FC236}">
                <a16:creationId xmlns:a16="http://schemas.microsoft.com/office/drawing/2014/main" id="{B5A41DAF-A08D-A4F4-0F9F-895FABFD4EFA}"/>
              </a:ext>
            </a:extLst>
          </p:cNvPr>
          <p:cNvSpPr txBox="1"/>
          <p:nvPr/>
        </p:nvSpPr>
        <p:spPr>
          <a:xfrm>
            <a:off x="1888099" y="5855502"/>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9.8%</a:t>
            </a:r>
          </a:p>
        </p:txBody>
      </p:sp>
      <p:sp>
        <p:nvSpPr>
          <p:cNvPr id="5" name="TextBox 4">
            <a:extLst>
              <a:ext uri="{FF2B5EF4-FFF2-40B4-BE49-F238E27FC236}">
                <a16:creationId xmlns:a16="http://schemas.microsoft.com/office/drawing/2014/main" id="{FC3DDE90-5A31-38EB-7B4E-87ADC50BDFE4}"/>
              </a:ext>
            </a:extLst>
          </p:cNvPr>
          <p:cNvSpPr txBox="1"/>
          <p:nvPr/>
        </p:nvSpPr>
        <p:spPr>
          <a:xfrm rot="16200000">
            <a:off x="-745856" y="3381164"/>
            <a:ext cx="3499068"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3.1%</a:t>
            </a:r>
          </a:p>
        </p:txBody>
      </p:sp>
      <p:pic>
        <p:nvPicPr>
          <p:cNvPr id="6" name="Picture 5">
            <a:extLst>
              <a:ext uri="{FF2B5EF4-FFF2-40B4-BE49-F238E27FC236}">
                <a16:creationId xmlns:a16="http://schemas.microsoft.com/office/drawing/2014/main" id="{E806953D-484E-6E38-F58D-382E49568363}"/>
              </a:ext>
            </a:extLst>
          </p:cNvPr>
          <p:cNvPicPr>
            <a:picLocks noChangeAspect="1"/>
          </p:cNvPicPr>
          <p:nvPr/>
        </p:nvPicPr>
        <p:blipFill>
          <a:blip r:embed="rId9"/>
          <a:stretch>
            <a:fillRect/>
          </a:stretch>
        </p:blipFill>
        <p:spPr>
          <a:xfrm>
            <a:off x="5810579" y="1569840"/>
            <a:ext cx="4063278" cy="4239068"/>
          </a:xfrm>
          <a:prstGeom prst="rect">
            <a:avLst/>
          </a:prstGeom>
        </p:spPr>
      </p:pic>
      <p:sp>
        <p:nvSpPr>
          <p:cNvPr id="10" name="TextBox 9">
            <a:extLst>
              <a:ext uri="{FF2B5EF4-FFF2-40B4-BE49-F238E27FC236}">
                <a16:creationId xmlns:a16="http://schemas.microsoft.com/office/drawing/2014/main" id="{0147B9DB-E7D0-FB31-3662-153788561711}"/>
              </a:ext>
            </a:extLst>
          </p:cNvPr>
          <p:cNvSpPr txBox="1"/>
          <p:nvPr/>
        </p:nvSpPr>
        <p:spPr>
          <a:xfrm>
            <a:off x="8099393" y="6325986"/>
            <a:ext cx="5410530" cy="523220"/>
          </a:xfrm>
          <a:prstGeom prst="rect">
            <a:avLst/>
          </a:prstGeom>
          <a:noFill/>
        </p:spPr>
        <p:txBody>
          <a:bodyPr wrap="square" rtlCol="0">
            <a:spAutoFit/>
          </a:bodyPr>
          <a:lstStyle/>
          <a:p>
            <a:pPr algn="ctr"/>
            <a:r>
              <a:rPr lang="en-US" sz="2800" b="1" dirty="0"/>
              <a:t>Batch Corrected</a:t>
            </a:r>
          </a:p>
        </p:txBody>
      </p:sp>
    </p:spTree>
    <p:extLst>
      <p:ext uri="{BB962C8B-B14F-4D97-AF65-F5344CB8AC3E}">
        <p14:creationId xmlns:p14="http://schemas.microsoft.com/office/powerpoint/2010/main" val="2157883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Outlier and Annotation Example Results</a:t>
            </a:r>
            <a:endParaRPr lang="en-US" sz="3200" dirty="0">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69112B6D-8DA7-D626-0981-37EF8B9D28EF}"/>
              </a:ext>
            </a:extLst>
          </p:cNvPr>
          <p:cNvSpPr txBox="1"/>
          <p:nvPr/>
        </p:nvSpPr>
        <p:spPr>
          <a:xfrm>
            <a:off x="7490004" y="4275418"/>
            <a:ext cx="4626429" cy="369332"/>
          </a:xfrm>
          <a:prstGeom prst="rect">
            <a:avLst/>
          </a:prstGeom>
          <a:noFill/>
        </p:spPr>
        <p:txBody>
          <a:bodyPr wrap="square" rtlCol="0">
            <a:spAutoFit/>
          </a:bodyPr>
          <a:lstStyle/>
          <a:p>
            <a:pPr algn="r"/>
            <a:r>
              <a:rPr lang="en-US" dirty="0"/>
              <a:t>*DDA MS2</a:t>
            </a:r>
          </a:p>
        </p:txBody>
      </p:sp>
      <p:pic>
        <p:nvPicPr>
          <p:cNvPr id="5" name="Picture 4">
            <a:extLst>
              <a:ext uri="{FF2B5EF4-FFF2-40B4-BE49-F238E27FC236}">
                <a16:creationId xmlns:a16="http://schemas.microsoft.com/office/drawing/2014/main" id="{266F9297-CC0A-1A38-651B-743F7D87A4FE}"/>
              </a:ext>
            </a:extLst>
          </p:cNvPr>
          <p:cNvPicPr>
            <a:picLocks noChangeAspect="1"/>
          </p:cNvPicPr>
          <p:nvPr/>
        </p:nvPicPr>
        <p:blipFill rotWithShape="1">
          <a:blip r:embed="rId3"/>
          <a:srcRect b="50000"/>
          <a:stretch/>
        </p:blipFill>
        <p:spPr>
          <a:xfrm>
            <a:off x="842967" y="1300860"/>
            <a:ext cx="5091395" cy="3429000"/>
          </a:xfrm>
          <a:prstGeom prst="rect">
            <a:avLst/>
          </a:prstGeom>
        </p:spPr>
      </p:pic>
      <p:pic>
        <p:nvPicPr>
          <p:cNvPr id="6" name="Picture 5">
            <a:extLst>
              <a:ext uri="{FF2B5EF4-FFF2-40B4-BE49-F238E27FC236}">
                <a16:creationId xmlns:a16="http://schemas.microsoft.com/office/drawing/2014/main" id="{456C109D-0B8C-8739-3935-87A862A067BE}"/>
              </a:ext>
            </a:extLst>
          </p:cNvPr>
          <p:cNvPicPr>
            <a:picLocks noChangeAspect="1"/>
          </p:cNvPicPr>
          <p:nvPr/>
        </p:nvPicPr>
        <p:blipFill rotWithShape="1">
          <a:blip r:embed="rId3"/>
          <a:srcRect t="88556"/>
          <a:stretch/>
        </p:blipFill>
        <p:spPr>
          <a:xfrm>
            <a:off x="847449" y="4829845"/>
            <a:ext cx="5091395" cy="784810"/>
          </a:xfrm>
          <a:prstGeom prst="rect">
            <a:avLst/>
          </a:prstGeom>
        </p:spPr>
      </p:pic>
      <p:cxnSp>
        <p:nvCxnSpPr>
          <p:cNvPr id="12" name="Straight Connector 11">
            <a:extLst>
              <a:ext uri="{FF2B5EF4-FFF2-40B4-BE49-F238E27FC236}">
                <a16:creationId xmlns:a16="http://schemas.microsoft.com/office/drawing/2014/main" id="{894568C2-96D2-1F04-6E39-77136935D767}"/>
              </a:ext>
            </a:extLst>
          </p:cNvPr>
          <p:cNvCxnSpPr/>
          <p:nvPr/>
        </p:nvCxnSpPr>
        <p:spPr>
          <a:xfrm flipV="1">
            <a:off x="715220" y="4624135"/>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EB479-1DAD-8919-6B38-4AF959C101A2}"/>
              </a:ext>
            </a:extLst>
          </p:cNvPr>
          <p:cNvCxnSpPr/>
          <p:nvPr/>
        </p:nvCxnSpPr>
        <p:spPr>
          <a:xfrm flipV="1">
            <a:off x="719703" y="4722747"/>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2744C-78A3-C5E4-D1E8-67F0EEFB5F5B}"/>
              </a:ext>
            </a:extLst>
          </p:cNvPr>
          <p:cNvCxnSpPr/>
          <p:nvPr/>
        </p:nvCxnSpPr>
        <p:spPr>
          <a:xfrm flipV="1">
            <a:off x="5714066" y="4624135"/>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21A2AA-E02A-36A4-AB58-B5BE45FD9DA6}"/>
              </a:ext>
            </a:extLst>
          </p:cNvPr>
          <p:cNvCxnSpPr/>
          <p:nvPr/>
        </p:nvCxnSpPr>
        <p:spPr>
          <a:xfrm flipV="1">
            <a:off x="5718549" y="4722747"/>
            <a:ext cx="336176" cy="215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196045-1ADE-3E8E-BF74-E46D07A2143C}"/>
              </a:ext>
            </a:extLst>
          </p:cNvPr>
          <p:cNvSpPr txBox="1"/>
          <p:nvPr/>
        </p:nvSpPr>
        <p:spPr>
          <a:xfrm>
            <a:off x="245618" y="4773515"/>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-6</a:t>
            </a:r>
          </a:p>
        </p:txBody>
      </p:sp>
      <p:sp>
        <p:nvSpPr>
          <p:cNvPr id="19" name="TextBox 18">
            <a:extLst>
              <a:ext uri="{FF2B5EF4-FFF2-40B4-BE49-F238E27FC236}">
                <a16:creationId xmlns:a16="http://schemas.microsoft.com/office/drawing/2014/main" id="{47FE2756-2A2C-93B4-1E3B-851F33FF85A5}"/>
              </a:ext>
            </a:extLst>
          </p:cNvPr>
          <p:cNvSpPr txBox="1"/>
          <p:nvPr/>
        </p:nvSpPr>
        <p:spPr>
          <a:xfrm>
            <a:off x="246351" y="3269877"/>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0</a:t>
            </a:r>
          </a:p>
        </p:txBody>
      </p:sp>
      <p:sp>
        <p:nvSpPr>
          <p:cNvPr id="20" name="TextBox 19">
            <a:extLst>
              <a:ext uri="{FF2B5EF4-FFF2-40B4-BE49-F238E27FC236}">
                <a16:creationId xmlns:a16="http://schemas.microsoft.com/office/drawing/2014/main" id="{8FC566CD-D2D6-E9E4-1837-ACEF141BF152}"/>
              </a:ext>
            </a:extLst>
          </p:cNvPr>
          <p:cNvSpPr txBox="1"/>
          <p:nvPr/>
        </p:nvSpPr>
        <p:spPr>
          <a:xfrm>
            <a:off x="252641" y="1849234"/>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2</a:t>
            </a:r>
          </a:p>
        </p:txBody>
      </p:sp>
      <p:sp>
        <p:nvSpPr>
          <p:cNvPr id="21" name="TextBox 20">
            <a:extLst>
              <a:ext uri="{FF2B5EF4-FFF2-40B4-BE49-F238E27FC236}">
                <a16:creationId xmlns:a16="http://schemas.microsoft.com/office/drawing/2014/main" id="{EC333A8E-C5CC-D299-5406-A780489FF34B}"/>
              </a:ext>
            </a:extLst>
          </p:cNvPr>
          <p:cNvSpPr txBox="1"/>
          <p:nvPr/>
        </p:nvSpPr>
        <p:spPr>
          <a:xfrm>
            <a:off x="2071117" y="5614655"/>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Sample Number</a:t>
            </a:r>
          </a:p>
        </p:txBody>
      </p:sp>
      <p:sp>
        <p:nvSpPr>
          <p:cNvPr id="22" name="TextBox 21">
            <a:extLst>
              <a:ext uri="{FF2B5EF4-FFF2-40B4-BE49-F238E27FC236}">
                <a16:creationId xmlns:a16="http://schemas.microsoft.com/office/drawing/2014/main" id="{1BE4A50D-5B84-5E77-280B-21EDB5F7DF00}"/>
              </a:ext>
            </a:extLst>
          </p:cNvPr>
          <p:cNvSpPr txBox="1"/>
          <p:nvPr/>
        </p:nvSpPr>
        <p:spPr>
          <a:xfrm rot="16200000">
            <a:off x="-1115471" y="3254675"/>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 Features Z-Score</a:t>
            </a:r>
          </a:p>
        </p:txBody>
      </p:sp>
      <p:sp>
        <p:nvSpPr>
          <p:cNvPr id="23" name="Oval 22">
            <a:extLst>
              <a:ext uri="{FF2B5EF4-FFF2-40B4-BE49-F238E27FC236}">
                <a16:creationId xmlns:a16="http://schemas.microsoft.com/office/drawing/2014/main" id="{E0C4698B-8532-8882-EEAB-70D77CA6248F}"/>
              </a:ext>
            </a:extLst>
          </p:cNvPr>
          <p:cNvSpPr/>
          <p:nvPr/>
        </p:nvSpPr>
        <p:spPr>
          <a:xfrm>
            <a:off x="1183068" y="5057718"/>
            <a:ext cx="1688950" cy="4087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88D491-02BB-0C44-8478-AC886BE6C77B}"/>
              </a:ext>
            </a:extLst>
          </p:cNvPr>
          <p:cNvSpPr txBox="1"/>
          <p:nvPr/>
        </p:nvSpPr>
        <p:spPr>
          <a:xfrm>
            <a:off x="2750154" y="4943784"/>
            <a:ext cx="1956056"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Failed Injections</a:t>
            </a:r>
          </a:p>
        </p:txBody>
      </p:sp>
      <p:graphicFrame>
        <p:nvGraphicFramePr>
          <p:cNvPr id="24" name="Table 23">
            <a:extLst>
              <a:ext uri="{FF2B5EF4-FFF2-40B4-BE49-F238E27FC236}">
                <a16:creationId xmlns:a16="http://schemas.microsoft.com/office/drawing/2014/main" id="{4B57C8CD-2DD3-953A-32F8-9E52D16CBB83}"/>
              </a:ext>
            </a:extLst>
          </p:cNvPr>
          <p:cNvGraphicFramePr>
            <a:graphicFrameLocks noGrp="1"/>
          </p:cNvGraphicFramePr>
          <p:nvPr/>
        </p:nvGraphicFramePr>
        <p:xfrm>
          <a:off x="6134041" y="2123047"/>
          <a:ext cx="6054010" cy="2123440"/>
        </p:xfrm>
        <a:graphic>
          <a:graphicData uri="http://schemas.openxmlformats.org/drawingml/2006/table">
            <a:tbl>
              <a:tblPr firstRow="1" bandRow="1">
                <a:tableStyleId>{5C22544A-7EE6-4342-B048-85BDC9FD1C3A}</a:tableStyleId>
              </a:tblPr>
              <a:tblGrid>
                <a:gridCol w="951821">
                  <a:extLst>
                    <a:ext uri="{9D8B030D-6E8A-4147-A177-3AD203B41FA5}">
                      <a16:colId xmlns:a16="http://schemas.microsoft.com/office/drawing/2014/main" val="2932059286"/>
                    </a:ext>
                  </a:extLst>
                </a:gridCol>
                <a:gridCol w="1074057">
                  <a:extLst>
                    <a:ext uri="{9D8B030D-6E8A-4147-A177-3AD203B41FA5}">
                      <a16:colId xmlns:a16="http://schemas.microsoft.com/office/drawing/2014/main" val="2586372726"/>
                    </a:ext>
                  </a:extLst>
                </a:gridCol>
                <a:gridCol w="1248228">
                  <a:extLst>
                    <a:ext uri="{9D8B030D-6E8A-4147-A177-3AD203B41FA5}">
                      <a16:colId xmlns:a16="http://schemas.microsoft.com/office/drawing/2014/main" val="834536752"/>
                    </a:ext>
                  </a:extLst>
                </a:gridCol>
                <a:gridCol w="1248229">
                  <a:extLst>
                    <a:ext uri="{9D8B030D-6E8A-4147-A177-3AD203B41FA5}">
                      <a16:colId xmlns:a16="http://schemas.microsoft.com/office/drawing/2014/main" val="3871536428"/>
                    </a:ext>
                  </a:extLst>
                </a:gridCol>
                <a:gridCol w="1531675">
                  <a:extLst>
                    <a:ext uri="{9D8B030D-6E8A-4147-A177-3AD203B41FA5}">
                      <a16:colId xmlns:a16="http://schemas.microsoft.com/office/drawing/2014/main" val="1658212267"/>
                    </a:ext>
                  </a:extLst>
                </a:gridCol>
              </a:tblGrid>
              <a:tr h="370840">
                <a:tc>
                  <a:txBody>
                    <a:bodyPr/>
                    <a:lstStyle/>
                    <a:p>
                      <a:pPr algn="ctr"/>
                      <a:r>
                        <a:rPr lang="en-US" dirty="0"/>
                        <a:t>Mode</a:t>
                      </a:r>
                    </a:p>
                  </a:txBody>
                  <a:tcPr/>
                </a:tc>
                <a:tc>
                  <a:txBody>
                    <a:bodyPr/>
                    <a:lstStyle/>
                    <a:p>
                      <a:r>
                        <a:rPr lang="en-US" dirty="0"/>
                        <a:t># Raw Features</a:t>
                      </a:r>
                    </a:p>
                  </a:txBody>
                  <a:tcPr/>
                </a:tc>
                <a:tc>
                  <a:txBody>
                    <a:bodyPr/>
                    <a:lstStyle/>
                    <a:p>
                      <a:r>
                        <a:rPr lang="en-US" dirty="0"/>
                        <a:t>Post-Processing</a:t>
                      </a:r>
                    </a:p>
                  </a:txBody>
                  <a:tcPr/>
                </a:tc>
                <a:tc>
                  <a:txBody>
                    <a:bodyPr/>
                    <a:lstStyle/>
                    <a:p>
                      <a:r>
                        <a:rPr lang="en-US" dirty="0"/>
                        <a:t>MS1 Annotated</a:t>
                      </a:r>
                    </a:p>
                  </a:txBody>
                  <a:tcPr/>
                </a:tc>
                <a:tc>
                  <a:txBody>
                    <a:bodyPr/>
                    <a:lstStyle/>
                    <a:p>
                      <a:r>
                        <a:rPr lang="en-US" dirty="0"/>
                        <a:t>MS2 Annotated*</a:t>
                      </a:r>
                    </a:p>
                  </a:txBody>
                  <a:tcPr/>
                </a:tc>
                <a:extLst>
                  <a:ext uri="{0D108BD9-81ED-4DB2-BD59-A6C34878D82A}">
                    <a16:rowId xmlns:a16="http://schemas.microsoft.com/office/drawing/2014/main" val="2114159273"/>
                  </a:ext>
                </a:extLst>
              </a:tr>
              <a:tr h="370840">
                <a:tc>
                  <a:txBody>
                    <a:bodyPr/>
                    <a:lstStyle/>
                    <a:p>
                      <a:r>
                        <a:rPr lang="en-US" dirty="0"/>
                        <a:t>RP+</a:t>
                      </a:r>
                    </a:p>
                  </a:txBody>
                  <a:tcPr/>
                </a:tc>
                <a:tc>
                  <a:txBody>
                    <a:bodyPr/>
                    <a:lstStyle/>
                    <a:p>
                      <a:r>
                        <a:rPr lang="en-US" dirty="0"/>
                        <a:t>20113</a:t>
                      </a:r>
                    </a:p>
                  </a:txBody>
                  <a:tcPr/>
                </a:tc>
                <a:tc>
                  <a:txBody>
                    <a:bodyPr/>
                    <a:lstStyle/>
                    <a:p>
                      <a:r>
                        <a:rPr lang="en-US" dirty="0"/>
                        <a:t>1293</a:t>
                      </a:r>
                    </a:p>
                  </a:txBody>
                  <a:tcPr/>
                </a:tc>
                <a:tc>
                  <a:txBody>
                    <a:bodyPr/>
                    <a:lstStyle/>
                    <a:p>
                      <a:r>
                        <a:rPr lang="en-US" dirty="0"/>
                        <a:t>658</a:t>
                      </a:r>
                    </a:p>
                  </a:txBody>
                  <a:tcPr/>
                </a:tc>
                <a:tc>
                  <a:txBody>
                    <a:bodyPr/>
                    <a:lstStyle/>
                    <a:p>
                      <a:r>
                        <a:rPr lang="en-US" dirty="0"/>
                        <a:t>11</a:t>
                      </a:r>
                    </a:p>
                  </a:txBody>
                  <a:tcPr/>
                </a:tc>
                <a:extLst>
                  <a:ext uri="{0D108BD9-81ED-4DB2-BD59-A6C34878D82A}">
                    <a16:rowId xmlns:a16="http://schemas.microsoft.com/office/drawing/2014/main" val="3561858848"/>
                  </a:ext>
                </a:extLst>
              </a:tr>
              <a:tr h="370840">
                <a:tc>
                  <a:txBody>
                    <a:bodyPr/>
                    <a:lstStyle/>
                    <a:p>
                      <a:r>
                        <a:rPr lang="en-US" dirty="0"/>
                        <a:t>RP-</a:t>
                      </a:r>
                    </a:p>
                  </a:txBody>
                  <a:tcPr/>
                </a:tc>
                <a:tc>
                  <a:txBody>
                    <a:bodyPr/>
                    <a:lstStyle/>
                    <a:p>
                      <a:r>
                        <a:rPr lang="en-US" dirty="0"/>
                        <a:t>13588</a:t>
                      </a:r>
                    </a:p>
                  </a:txBody>
                  <a:tcPr/>
                </a:tc>
                <a:tc>
                  <a:txBody>
                    <a:bodyPr/>
                    <a:lstStyle/>
                    <a:p>
                      <a:r>
                        <a:rPr lang="en-US" dirty="0"/>
                        <a:t>573</a:t>
                      </a:r>
                    </a:p>
                  </a:txBody>
                  <a:tcPr/>
                </a:tc>
                <a:tc>
                  <a:txBody>
                    <a:bodyPr/>
                    <a:lstStyle/>
                    <a:p>
                      <a:r>
                        <a:rPr lang="en-US" dirty="0"/>
                        <a:t>297</a:t>
                      </a:r>
                    </a:p>
                  </a:txBody>
                  <a:tcPr/>
                </a:tc>
                <a:tc>
                  <a:txBody>
                    <a:bodyPr/>
                    <a:lstStyle/>
                    <a:p>
                      <a:r>
                        <a:rPr lang="en-US" dirty="0"/>
                        <a:t>0</a:t>
                      </a:r>
                    </a:p>
                  </a:txBody>
                  <a:tcPr/>
                </a:tc>
                <a:extLst>
                  <a:ext uri="{0D108BD9-81ED-4DB2-BD59-A6C34878D82A}">
                    <a16:rowId xmlns:a16="http://schemas.microsoft.com/office/drawing/2014/main" val="723371183"/>
                  </a:ext>
                </a:extLst>
              </a:tr>
              <a:tr h="370840">
                <a:tc>
                  <a:txBody>
                    <a:bodyPr/>
                    <a:lstStyle/>
                    <a:p>
                      <a:r>
                        <a:rPr lang="en-US" dirty="0"/>
                        <a:t>HILIC+</a:t>
                      </a:r>
                    </a:p>
                  </a:txBody>
                  <a:tcPr/>
                </a:tc>
                <a:tc>
                  <a:txBody>
                    <a:bodyPr/>
                    <a:lstStyle/>
                    <a:p>
                      <a:r>
                        <a:rPr lang="en-US" dirty="0"/>
                        <a:t>7840</a:t>
                      </a:r>
                    </a:p>
                  </a:txBody>
                  <a:tcPr/>
                </a:tc>
                <a:tc>
                  <a:txBody>
                    <a:bodyPr/>
                    <a:lstStyle/>
                    <a:p>
                      <a:r>
                        <a:rPr lang="en-US" dirty="0"/>
                        <a:t>634</a:t>
                      </a:r>
                    </a:p>
                  </a:txBody>
                  <a:tcPr/>
                </a:tc>
                <a:tc>
                  <a:txBody>
                    <a:bodyPr/>
                    <a:lstStyle/>
                    <a:p>
                      <a:r>
                        <a:rPr lang="en-US" dirty="0"/>
                        <a:t>320</a:t>
                      </a:r>
                    </a:p>
                  </a:txBody>
                  <a:tcPr/>
                </a:tc>
                <a:tc>
                  <a:txBody>
                    <a:bodyPr/>
                    <a:lstStyle/>
                    <a:p>
                      <a:r>
                        <a:rPr lang="en-US" dirty="0"/>
                        <a:t>0</a:t>
                      </a:r>
                    </a:p>
                  </a:txBody>
                  <a:tcPr/>
                </a:tc>
                <a:extLst>
                  <a:ext uri="{0D108BD9-81ED-4DB2-BD59-A6C34878D82A}">
                    <a16:rowId xmlns:a16="http://schemas.microsoft.com/office/drawing/2014/main" val="521440048"/>
                  </a:ext>
                </a:extLst>
              </a:tr>
              <a:tr h="370840">
                <a:tc>
                  <a:txBody>
                    <a:bodyPr/>
                    <a:lstStyle/>
                    <a:p>
                      <a:r>
                        <a:rPr lang="en-US" dirty="0"/>
                        <a:t>HILIC-</a:t>
                      </a:r>
                    </a:p>
                  </a:txBody>
                  <a:tcPr/>
                </a:tc>
                <a:tc>
                  <a:txBody>
                    <a:bodyPr/>
                    <a:lstStyle/>
                    <a:p>
                      <a:r>
                        <a:rPr lang="en-US" dirty="0"/>
                        <a:t>6000</a:t>
                      </a:r>
                    </a:p>
                  </a:txBody>
                  <a:tcPr/>
                </a:tc>
                <a:tc>
                  <a:txBody>
                    <a:bodyPr/>
                    <a:lstStyle/>
                    <a:p>
                      <a:r>
                        <a:rPr lang="en-US" dirty="0"/>
                        <a:t>665</a:t>
                      </a:r>
                    </a:p>
                  </a:txBody>
                  <a:tcPr/>
                </a:tc>
                <a:tc>
                  <a:txBody>
                    <a:bodyPr/>
                    <a:lstStyle/>
                    <a:p>
                      <a:r>
                        <a:rPr lang="en-US" dirty="0"/>
                        <a:t>363</a:t>
                      </a:r>
                    </a:p>
                  </a:txBody>
                  <a:tcPr/>
                </a:tc>
                <a:tc>
                  <a:txBody>
                    <a:bodyPr/>
                    <a:lstStyle/>
                    <a:p>
                      <a:r>
                        <a:rPr lang="en-US" dirty="0"/>
                        <a:t>21</a:t>
                      </a:r>
                    </a:p>
                  </a:txBody>
                  <a:tcPr/>
                </a:tc>
                <a:extLst>
                  <a:ext uri="{0D108BD9-81ED-4DB2-BD59-A6C34878D82A}">
                    <a16:rowId xmlns:a16="http://schemas.microsoft.com/office/drawing/2014/main" val="2212226775"/>
                  </a:ext>
                </a:extLst>
              </a:tr>
            </a:tbl>
          </a:graphicData>
        </a:graphic>
      </p:graphicFrame>
      <p:sp>
        <p:nvSpPr>
          <p:cNvPr id="25" name="Google Shape;697;p15">
            <a:extLst>
              <a:ext uri="{FF2B5EF4-FFF2-40B4-BE49-F238E27FC236}">
                <a16:creationId xmlns:a16="http://schemas.microsoft.com/office/drawing/2014/main" id="{1F992A36-C6B5-99E8-F384-3CFF62DE7DDB}"/>
              </a:ext>
            </a:extLst>
          </p:cNvPr>
          <p:cNvSpPr txBox="1">
            <a:spLocks/>
          </p:cNvSpPr>
          <p:nvPr/>
        </p:nvSpPr>
        <p:spPr>
          <a:xfrm>
            <a:off x="6783351" y="1202599"/>
            <a:ext cx="4693429"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Feature Counts</a:t>
            </a:r>
          </a:p>
          <a:p>
            <a:pPr algn="ctr"/>
            <a:r>
              <a:rPr lang="en-US" sz="2667" b="1" dirty="0">
                <a:latin typeface="Lato" panose="020F0502020204030203" pitchFamily="34" charset="0"/>
                <a:ea typeface="Lato" panose="020F0502020204030203" pitchFamily="34" charset="0"/>
                <a:cs typeface="Lato" panose="020F0502020204030203" pitchFamily="34" charset="0"/>
              </a:rPr>
              <a:t>~400 samples per mode</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16164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Workflow</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2" name="Picture 1" descr="A diagram of a process&#10;&#10;Description automatically generated">
            <a:extLst>
              <a:ext uri="{FF2B5EF4-FFF2-40B4-BE49-F238E27FC236}">
                <a16:creationId xmlns:a16="http://schemas.microsoft.com/office/drawing/2014/main" id="{95AFEB88-C033-2ACF-BD5E-D0D38DCC6A26}"/>
              </a:ext>
            </a:extLst>
          </p:cNvPr>
          <p:cNvPicPr>
            <a:picLocks noChangeAspect="1"/>
          </p:cNvPicPr>
          <p:nvPr/>
        </p:nvPicPr>
        <p:blipFill>
          <a:blip r:embed="rId3"/>
          <a:stretch>
            <a:fillRect/>
          </a:stretch>
        </p:blipFill>
        <p:spPr>
          <a:xfrm>
            <a:off x="462082" y="607707"/>
            <a:ext cx="11052132" cy="6179349"/>
          </a:xfrm>
          <a:prstGeom prst="rect">
            <a:avLst/>
          </a:prstGeom>
        </p:spPr>
      </p:pic>
    </p:spTree>
    <p:extLst>
      <p:ext uri="{BB962C8B-B14F-4D97-AF65-F5344CB8AC3E}">
        <p14:creationId xmlns:p14="http://schemas.microsoft.com/office/powerpoint/2010/main" val="791889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8FB4-3CD8-1D04-4F2D-60C04F718FA2}"/>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813AB03-8886-43DB-4169-6C6EF99F84E3}"/>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07B5D03-3425-1D50-2C70-329590FF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sp>
        <p:nvSpPr>
          <p:cNvPr id="4" name="TextBox 3">
            <a:extLst>
              <a:ext uri="{FF2B5EF4-FFF2-40B4-BE49-F238E27FC236}">
                <a16:creationId xmlns:a16="http://schemas.microsoft.com/office/drawing/2014/main" id="{2C98AB60-28F0-B361-82F2-E1FA8A805E7E}"/>
              </a:ext>
            </a:extLst>
          </p:cNvPr>
          <p:cNvSpPr txBox="1"/>
          <p:nvPr/>
        </p:nvSpPr>
        <p:spPr>
          <a:xfrm>
            <a:off x="9291143" y="1253359"/>
            <a:ext cx="2664373" cy="923330"/>
          </a:xfrm>
          <a:prstGeom prst="rect">
            <a:avLst/>
          </a:prstGeom>
          <a:noFill/>
        </p:spPr>
        <p:txBody>
          <a:bodyPr wrap="square" rtlCol="0">
            <a:spAutoFit/>
          </a:bodyPr>
          <a:lstStyle/>
          <a:p>
            <a:r>
              <a:rPr lang="en-US" dirty="0"/>
              <a:t>A single mass spectrum (i.e. scan) of a complex mixture is a lot of data. </a:t>
            </a:r>
          </a:p>
        </p:txBody>
      </p:sp>
      <p:sp>
        <p:nvSpPr>
          <p:cNvPr id="5" name="Rectangle 4">
            <a:extLst>
              <a:ext uri="{FF2B5EF4-FFF2-40B4-BE49-F238E27FC236}">
                <a16:creationId xmlns:a16="http://schemas.microsoft.com/office/drawing/2014/main" id="{CAA37886-401B-EF07-362A-E7F7687EC658}"/>
              </a:ext>
            </a:extLst>
          </p:cNvPr>
          <p:cNvSpPr/>
          <p:nvPr/>
        </p:nvSpPr>
        <p:spPr>
          <a:xfrm>
            <a:off x="1347952" y="730063"/>
            <a:ext cx="559676" cy="1902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46F014F4-50A1-AD09-897E-A84BAC3260BF}"/>
              </a:ext>
            </a:extLst>
          </p:cNvPr>
          <p:cNvCxnSpPr>
            <a:cxnSpLocks/>
            <a:stCxn id="5" idx="2"/>
          </p:cNvCxnSpPr>
          <p:nvPr/>
        </p:nvCxnSpPr>
        <p:spPr>
          <a:xfrm rot="16200000" flipH="1">
            <a:off x="1234674" y="3025956"/>
            <a:ext cx="985345" cy="199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942361-C6B4-B79E-F63F-03D59B948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9" y="3619224"/>
            <a:ext cx="8403994" cy="3014042"/>
          </a:xfrm>
          <a:prstGeom prst="rect">
            <a:avLst/>
          </a:prstGeom>
        </p:spPr>
      </p:pic>
      <p:pic>
        <p:nvPicPr>
          <p:cNvPr id="18" name="Picture 2" descr="keletal formula of arginine">
            <a:extLst>
              <a:ext uri="{FF2B5EF4-FFF2-40B4-BE49-F238E27FC236}">
                <a16:creationId xmlns:a16="http://schemas.microsoft.com/office/drawing/2014/main" id="{E561DF55-BA6A-9856-874E-6B99747E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423" y="3853804"/>
            <a:ext cx="2430770" cy="8811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A2678E7-EA7F-CF15-096A-5F274768E9E6}"/>
              </a:ext>
            </a:extLst>
          </p:cNvPr>
          <p:cNvSpPr txBox="1"/>
          <p:nvPr/>
        </p:nvSpPr>
        <p:spPr>
          <a:xfrm>
            <a:off x="4721557" y="4702826"/>
            <a:ext cx="2350008" cy="400110"/>
          </a:xfrm>
          <a:prstGeom prst="rect">
            <a:avLst/>
          </a:prstGeom>
          <a:noFill/>
        </p:spPr>
        <p:txBody>
          <a:bodyPr wrap="square" rtlCol="0">
            <a:spAutoFit/>
          </a:bodyPr>
          <a:lstStyle/>
          <a:p>
            <a:r>
              <a:rPr lang="nl-NL" sz="2000" dirty="0"/>
              <a:t>C</a:t>
            </a:r>
            <a:r>
              <a:rPr lang="nl-NL" sz="2000" baseline="-25000" dirty="0"/>
              <a:t>6</a:t>
            </a:r>
            <a:r>
              <a:rPr lang="nl-NL" sz="2000" dirty="0"/>
              <a:t>H</a:t>
            </a:r>
            <a:r>
              <a:rPr lang="nl-NL" sz="2000" baseline="-25000" dirty="0"/>
              <a:t>14</a:t>
            </a:r>
            <a:r>
              <a:rPr lang="nl-NL" sz="2000" dirty="0"/>
              <a:t>N</a:t>
            </a:r>
            <a:r>
              <a:rPr lang="nl-NL" sz="2000" baseline="-25000" dirty="0"/>
              <a:t>4</a:t>
            </a:r>
            <a:r>
              <a:rPr lang="nl-NL" sz="2000" dirty="0"/>
              <a:t>O</a:t>
            </a:r>
            <a:r>
              <a:rPr lang="nl-NL" sz="2000" baseline="-25000" dirty="0"/>
              <a:t>2</a:t>
            </a:r>
            <a:endParaRPr lang="en-US" sz="2000" dirty="0"/>
          </a:p>
        </p:txBody>
      </p:sp>
      <p:sp>
        <p:nvSpPr>
          <p:cNvPr id="20" name="TextBox 19">
            <a:extLst>
              <a:ext uri="{FF2B5EF4-FFF2-40B4-BE49-F238E27FC236}">
                <a16:creationId xmlns:a16="http://schemas.microsoft.com/office/drawing/2014/main" id="{4A09F9B2-5670-B809-59D0-1A447EED068A}"/>
              </a:ext>
            </a:extLst>
          </p:cNvPr>
          <p:cNvSpPr txBox="1"/>
          <p:nvPr/>
        </p:nvSpPr>
        <p:spPr>
          <a:xfrm>
            <a:off x="3791955" y="5100013"/>
            <a:ext cx="3567351" cy="400110"/>
          </a:xfrm>
          <a:prstGeom prst="rect">
            <a:avLst/>
          </a:prstGeom>
          <a:noFill/>
        </p:spPr>
        <p:txBody>
          <a:bodyPr wrap="square" rtlCol="0">
            <a:spAutoFit/>
          </a:bodyPr>
          <a:lstStyle/>
          <a:p>
            <a:r>
              <a:rPr lang="en-US" sz="2000" dirty="0"/>
              <a:t>175.1188 ≈ 174.1114 + 1.0078</a:t>
            </a:r>
          </a:p>
        </p:txBody>
      </p:sp>
      <p:sp>
        <p:nvSpPr>
          <p:cNvPr id="21" name="TextBox 20">
            <a:extLst>
              <a:ext uri="{FF2B5EF4-FFF2-40B4-BE49-F238E27FC236}">
                <a16:creationId xmlns:a16="http://schemas.microsoft.com/office/drawing/2014/main" id="{B429F592-702D-1AA6-7254-DF187F3DD325}"/>
              </a:ext>
            </a:extLst>
          </p:cNvPr>
          <p:cNvSpPr txBox="1"/>
          <p:nvPr/>
        </p:nvSpPr>
        <p:spPr>
          <a:xfrm>
            <a:off x="4721557" y="3471222"/>
            <a:ext cx="2350008" cy="400110"/>
          </a:xfrm>
          <a:prstGeom prst="rect">
            <a:avLst/>
          </a:prstGeom>
          <a:noFill/>
        </p:spPr>
        <p:txBody>
          <a:bodyPr wrap="square" rtlCol="0">
            <a:spAutoFit/>
          </a:bodyPr>
          <a:lstStyle/>
          <a:p>
            <a:r>
              <a:rPr lang="nl-NL" sz="2000" dirty="0"/>
              <a:t>Arginine</a:t>
            </a:r>
            <a:endParaRPr lang="en-US" sz="2000" dirty="0"/>
          </a:p>
        </p:txBody>
      </p:sp>
      <p:sp>
        <p:nvSpPr>
          <p:cNvPr id="23" name="Oval 22">
            <a:extLst>
              <a:ext uri="{FF2B5EF4-FFF2-40B4-BE49-F238E27FC236}">
                <a16:creationId xmlns:a16="http://schemas.microsoft.com/office/drawing/2014/main" id="{153D27C6-4C61-5ACD-5601-2D6195C3ECE2}"/>
              </a:ext>
            </a:extLst>
          </p:cNvPr>
          <p:cNvSpPr/>
          <p:nvPr/>
        </p:nvSpPr>
        <p:spPr>
          <a:xfrm>
            <a:off x="1416098" y="3709165"/>
            <a:ext cx="806686" cy="5852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865236-8164-BDA6-33A5-EA545E47E71B}"/>
              </a:ext>
            </a:extLst>
          </p:cNvPr>
          <p:cNvSpPr/>
          <p:nvPr/>
        </p:nvSpPr>
        <p:spPr>
          <a:xfrm>
            <a:off x="8184663" y="6124126"/>
            <a:ext cx="586111" cy="42519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48FF5C-7AAC-A3DF-846D-0FAA0B0D5BD8}"/>
              </a:ext>
            </a:extLst>
          </p:cNvPr>
          <p:cNvSpPr txBox="1"/>
          <p:nvPr/>
        </p:nvSpPr>
        <p:spPr>
          <a:xfrm>
            <a:off x="2099226" y="3425197"/>
            <a:ext cx="2350008" cy="400110"/>
          </a:xfrm>
          <a:prstGeom prst="rect">
            <a:avLst/>
          </a:prstGeom>
          <a:noFill/>
        </p:spPr>
        <p:txBody>
          <a:bodyPr wrap="square" rtlCol="0">
            <a:spAutoFit/>
          </a:bodyPr>
          <a:lstStyle/>
          <a:p>
            <a:r>
              <a:rPr lang="nl-NL" sz="2000" dirty="0"/>
              <a:t>m, [+H</a:t>
            </a:r>
            <a:r>
              <a:rPr lang="nl-NL" sz="2000" baseline="30000" dirty="0"/>
              <a:t>+</a:t>
            </a:r>
            <a:r>
              <a:rPr lang="nl-NL" sz="2000" dirty="0"/>
              <a:t>]</a:t>
            </a:r>
            <a:endParaRPr lang="en-US" sz="2000" dirty="0"/>
          </a:p>
        </p:txBody>
      </p:sp>
      <p:sp>
        <p:nvSpPr>
          <p:cNvPr id="26" name="TextBox 25">
            <a:extLst>
              <a:ext uri="{FF2B5EF4-FFF2-40B4-BE49-F238E27FC236}">
                <a16:creationId xmlns:a16="http://schemas.microsoft.com/office/drawing/2014/main" id="{F3F986DF-48DA-30A7-A772-2091C4FF7E3B}"/>
              </a:ext>
            </a:extLst>
          </p:cNvPr>
          <p:cNvSpPr txBox="1"/>
          <p:nvPr/>
        </p:nvSpPr>
        <p:spPr>
          <a:xfrm>
            <a:off x="7914105" y="5605679"/>
            <a:ext cx="2350008" cy="400110"/>
          </a:xfrm>
          <a:prstGeom prst="rect">
            <a:avLst/>
          </a:prstGeom>
          <a:noFill/>
        </p:spPr>
        <p:txBody>
          <a:bodyPr wrap="square" rtlCol="0">
            <a:spAutoFit/>
          </a:bodyPr>
          <a:lstStyle/>
          <a:p>
            <a:r>
              <a:rPr lang="nl-NL" sz="2000" dirty="0"/>
              <a:t>m+</a:t>
            </a:r>
            <a:r>
              <a:rPr lang="nl-NL" sz="2000" baseline="30000" dirty="0"/>
              <a:t>13</a:t>
            </a:r>
            <a:r>
              <a:rPr lang="nl-NL" sz="2000" dirty="0"/>
              <a:t>C</a:t>
            </a:r>
            <a:r>
              <a:rPr lang="nl-NL" sz="2000" baseline="-25000" dirty="0"/>
              <a:t>1</a:t>
            </a:r>
            <a:r>
              <a:rPr lang="nl-NL" sz="2000" dirty="0"/>
              <a:t>, [+H</a:t>
            </a:r>
            <a:r>
              <a:rPr lang="nl-NL" sz="2000" baseline="30000" dirty="0"/>
              <a:t>+</a:t>
            </a:r>
            <a:r>
              <a:rPr lang="nl-NL" sz="2000" dirty="0"/>
              <a:t>]</a:t>
            </a:r>
            <a:endParaRPr lang="en-US" sz="2000" dirty="0"/>
          </a:p>
        </p:txBody>
      </p:sp>
      <p:sp>
        <p:nvSpPr>
          <p:cNvPr id="27" name="TextBox 26">
            <a:extLst>
              <a:ext uri="{FF2B5EF4-FFF2-40B4-BE49-F238E27FC236}">
                <a16:creationId xmlns:a16="http://schemas.microsoft.com/office/drawing/2014/main" id="{8185D99E-9CAB-F6DF-E21E-814006E54581}"/>
              </a:ext>
            </a:extLst>
          </p:cNvPr>
          <p:cNvSpPr txBox="1"/>
          <p:nvPr/>
        </p:nvSpPr>
        <p:spPr>
          <a:xfrm>
            <a:off x="9527627" y="4387581"/>
            <a:ext cx="2664373" cy="1477328"/>
          </a:xfrm>
          <a:prstGeom prst="rect">
            <a:avLst/>
          </a:prstGeom>
          <a:noFill/>
        </p:spPr>
        <p:txBody>
          <a:bodyPr wrap="square" rtlCol="0">
            <a:spAutoFit/>
          </a:bodyPr>
          <a:lstStyle/>
          <a:p>
            <a:r>
              <a:rPr lang="en-US" dirty="0"/>
              <a:t>Each scan is a composition of spectra for many compounds, including different adducted forms, </a:t>
            </a:r>
            <a:r>
              <a:rPr lang="en-US" dirty="0" err="1"/>
              <a:t>isotopologues</a:t>
            </a:r>
            <a:r>
              <a:rPr lang="en-US" dirty="0"/>
              <a:t>, etc.</a:t>
            </a:r>
          </a:p>
        </p:txBody>
      </p:sp>
    </p:spTree>
    <p:extLst>
      <p:ext uri="{BB962C8B-B14F-4D97-AF65-F5344CB8AC3E}">
        <p14:creationId xmlns:p14="http://schemas.microsoft.com/office/powerpoint/2010/main" val="267872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5"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2185-4B6A-8A97-C9FE-8D954D16665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FAA5D559-225E-3678-4108-DEFB682C760D}"/>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Results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9D2C28E8-9B98-984D-F23E-C41A6B6EAD64}"/>
              </a:ext>
            </a:extLst>
          </p:cNvPr>
          <p:cNvSpPr txBox="1"/>
          <p:nvPr/>
        </p:nvSpPr>
        <p:spPr>
          <a:xfrm>
            <a:off x="3633131" y="1302689"/>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r>
              <a:rPr lang="en-US" sz="1000" baseline="30000" dirty="0">
                <a:latin typeface="Arial" panose="020B0604020202020204" pitchFamily="34" charset="0"/>
                <a:cs typeface="Arial" panose="020B0604020202020204" pitchFamily="34" charset="0"/>
              </a:rPr>
              <a:t>13</a:t>
            </a:r>
            <a:r>
              <a:rPr lang="en-US" sz="1000" dirty="0">
                <a:latin typeface="Arial" panose="020B0604020202020204" pitchFamily="34" charset="0"/>
                <a:cs typeface="Arial" panose="020B0604020202020204" pitchFamily="34" charset="0"/>
              </a:rPr>
              <a:t>C</a:t>
            </a:r>
            <a:r>
              <a:rPr lang="en-US" sz="1000" baseline="-25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a:t>
            </a:r>
          </a:p>
          <a:p>
            <a:pPr algn="ctr"/>
            <a:r>
              <a:rPr lang="en-US" sz="1000" dirty="0">
                <a:latin typeface="Arial" panose="020B0604020202020204" pitchFamily="34" charset="0"/>
                <a:cs typeface="Arial" panose="020B0604020202020204" pitchFamily="34" charset="0"/>
              </a:rPr>
              <a:t>F210226</a:t>
            </a:r>
          </a:p>
          <a:p>
            <a:pPr algn="ctr"/>
            <a:r>
              <a:rPr lang="en-US" sz="1000" dirty="0">
                <a:latin typeface="Arial" panose="020B0604020202020204" pitchFamily="34" charset="0"/>
                <a:cs typeface="Arial" panose="020B0604020202020204" pitchFamily="34" charset="0"/>
              </a:rPr>
              <a:t>314.3245</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58.78</a:t>
            </a:r>
          </a:p>
        </p:txBody>
      </p:sp>
      <p:sp>
        <p:nvSpPr>
          <p:cNvPr id="5" name="TextBox 4">
            <a:extLst>
              <a:ext uri="{FF2B5EF4-FFF2-40B4-BE49-F238E27FC236}">
                <a16:creationId xmlns:a16="http://schemas.microsoft.com/office/drawing/2014/main" id="{D6E4FE68-38AD-69BF-74C7-C85C862D12F7}"/>
              </a:ext>
            </a:extLst>
          </p:cNvPr>
          <p:cNvSpPr txBox="1"/>
          <p:nvPr/>
        </p:nvSpPr>
        <p:spPr>
          <a:xfrm>
            <a:off x="3598330" y="3009486"/>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F195810 </a:t>
            </a:r>
          </a:p>
          <a:p>
            <a:pPr algn="ctr"/>
            <a:r>
              <a:rPr lang="en-US" sz="1000" dirty="0">
                <a:latin typeface="Arial" panose="020B0604020202020204" pitchFamily="34" charset="0"/>
                <a:cs typeface="Arial" panose="020B0604020202020204" pitchFamily="34" charset="0"/>
              </a:rPr>
              <a:t>289.2733</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14.03s</a:t>
            </a:r>
          </a:p>
        </p:txBody>
      </p:sp>
      <p:sp>
        <p:nvSpPr>
          <p:cNvPr id="7" name="TextBox 6">
            <a:extLst>
              <a:ext uri="{FF2B5EF4-FFF2-40B4-BE49-F238E27FC236}">
                <a16:creationId xmlns:a16="http://schemas.microsoft.com/office/drawing/2014/main" id="{F4BF6DD7-B5F2-8300-5170-2F991F3E3A1F}"/>
              </a:ext>
            </a:extLst>
          </p:cNvPr>
          <p:cNvSpPr txBox="1"/>
          <p:nvPr/>
        </p:nvSpPr>
        <p:spPr>
          <a:xfrm>
            <a:off x="904847" y="3950538"/>
            <a:ext cx="2393061"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 Significant Features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dirty="0">
                <a:latin typeface="Arial" panose="020B0604020202020204" pitchFamily="34" charset="0"/>
                <a:cs typeface="Arial" panose="020B0604020202020204" pitchFamily="34" charset="0"/>
              </a:rPr>
              <a:t> &lt; .05)</a:t>
            </a:r>
          </a:p>
        </p:txBody>
      </p:sp>
      <p:grpSp>
        <p:nvGrpSpPr>
          <p:cNvPr id="8" name="Group 7">
            <a:extLst>
              <a:ext uri="{FF2B5EF4-FFF2-40B4-BE49-F238E27FC236}">
                <a16:creationId xmlns:a16="http://schemas.microsoft.com/office/drawing/2014/main" id="{3BF449FD-A775-4ED7-0012-453181729363}"/>
              </a:ext>
            </a:extLst>
          </p:cNvPr>
          <p:cNvGrpSpPr/>
          <p:nvPr/>
        </p:nvGrpSpPr>
        <p:grpSpPr>
          <a:xfrm>
            <a:off x="816605" y="4329792"/>
            <a:ext cx="2964484" cy="559061"/>
            <a:chOff x="505689" y="8746653"/>
            <a:chExt cx="2964484" cy="559061"/>
          </a:xfrm>
        </p:grpSpPr>
        <p:sp>
          <p:nvSpPr>
            <p:cNvPr id="9" name="TextBox 8">
              <a:extLst>
                <a:ext uri="{FF2B5EF4-FFF2-40B4-BE49-F238E27FC236}">
                  <a16:creationId xmlns:a16="http://schemas.microsoft.com/office/drawing/2014/main" id="{B0B19FF6-0088-1DF0-22F7-DCD5EA42897A}"/>
                </a:ext>
              </a:extLst>
            </p:cNvPr>
            <p:cNvSpPr txBox="1"/>
            <p:nvPr/>
          </p:nvSpPr>
          <p:spPr>
            <a:xfrm>
              <a:off x="2523951" y="8751716"/>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Post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COVID-19 (PC19)</a:t>
              </a:r>
            </a:p>
          </p:txBody>
        </p:sp>
        <p:sp>
          <p:nvSpPr>
            <p:cNvPr id="10" name="TextBox 9">
              <a:extLst>
                <a:ext uri="{FF2B5EF4-FFF2-40B4-BE49-F238E27FC236}">
                  <a16:creationId xmlns:a16="http://schemas.microsoft.com/office/drawing/2014/main" id="{6B5EC5F1-EFE8-625E-D7BB-27BFCFC2F4F7}"/>
                </a:ext>
              </a:extLst>
            </p:cNvPr>
            <p:cNvSpPr txBox="1"/>
            <p:nvPr/>
          </p:nvSpPr>
          <p:spPr>
            <a:xfrm>
              <a:off x="1487547" y="8747511"/>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Severe COVID-19 (SC19)</a:t>
              </a:r>
            </a:p>
          </p:txBody>
        </p:sp>
        <p:sp>
          <p:nvSpPr>
            <p:cNvPr id="11" name="Rectangle 10">
              <a:extLst>
                <a:ext uri="{FF2B5EF4-FFF2-40B4-BE49-F238E27FC236}">
                  <a16:creationId xmlns:a16="http://schemas.microsoft.com/office/drawing/2014/main" id="{3AA624A7-F3D0-7770-B381-1609D9BC1EC0}"/>
                </a:ext>
              </a:extLst>
            </p:cNvPr>
            <p:cNvSpPr/>
            <p:nvPr/>
          </p:nvSpPr>
          <p:spPr>
            <a:xfrm>
              <a:off x="505689" y="8814399"/>
              <a:ext cx="103190" cy="89128"/>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43151AC-7B33-127F-674B-0B92BC66DC7C}"/>
                </a:ext>
              </a:extLst>
            </p:cNvPr>
            <p:cNvSpPr/>
            <p:nvPr/>
          </p:nvSpPr>
          <p:spPr>
            <a:xfrm>
              <a:off x="1406614" y="8814399"/>
              <a:ext cx="103190" cy="94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639F102-24A7-A65C-C97D-6F2A8C9D6B6C}"/>
                </a:ext>
              </a:extLst>
            </p:cNvPr>
            <p:cNvSpPr txBox="1"/>
            <p:nvPr/>
          </p:nvSpPr>
          <p:spPr>
            <a:xfrm>
              <a:off x="633060" y="8746653"/>
              <a:ext cx="886955"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Healthy Control (HC)</a:t>
              </a:r>
            </a:p>
          </p:txBody>
        </p:sp>
        <p:sp>
          <p:nvSpPr>
            <p:cNvPr id="14" name="Rectangle 13">
              <a:extLst>
                <a:ext uri="{FF2B5EF4-FFF2-40B4-BE49-F238E27FC236}">
                  <a16:creationId xmlns:a16="http://schemas.microsoft.com/office/drawing/2014/main" id="{05725004-EAB9-52D7-B145-AD1F74694986}"/>
                </a:ext>
              </a:extLst>
            </p:cNvPr>
            <p:cNvSpPr/>
            <p:nvPr/>
          </p:nvSpPr>
          <p:spPr>
            <a:xfrm>
              <a:off x="2388030" y="8814399"/>
              <a:ext cx="103190" cy="89128"/>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9FD3C794-2F54-F045-C6C9-D72785C9B8E7}"/>
              </a:ext>
            </a:extLst>
          </p:cNvPr>
          <p:cNvSpPr txBox="1"/>
          <p:nvPr/>
        </p:nvSpPr>
        <p:spPr>
          <a:xfrm>
            <a:off x="4364925" y="4617096"/>
            <a:ext cx="1042222"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&lt;.05</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&lt;.01</a:t>
            </a:r>
          </a:p>
        </p:txBody>
      </p:sp>
      <p:sp>
        <p:nvSpPr>
          <p:cNvPr id="17" name="TextBox 16">
            <a:extLst>
              <a:ext uri="{FF2B5EF4-FFF2-40B4-BE49-F238E27FC236}">
                <a16:creationId xmlns:a16="http://schemas.microsoft.com/office/drawing/2014/main" id="{BF448F61-89EE-9476-363C-CDBAEECB89AC}"/>
              </a:ext>
            </a:extLst>
          </p:cNvPr>
          <p:cNvSpPr txBox="1"/>
          <p:nvPr/>
        </p:nvSpPr>
        <p:spPr>
          <a:xfrm>
            <a:off x="5248110" y="4634721"/>
            <a:ext cx="1199450"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&lt;.001</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&lt;.0001</a:t>
            </a:r>
          </a:p>
        </p:txBody>
      </p:sp>
      <p:sp>
        <p:nvSpPr>
          <p:cNvPr id="18" name="TextBox 17">
            <a:extLst>
              <a:ext uri="{FF2B5EF4-FFF2-40B4-BE49-F238E27FC236}">
                <a16:creationId xmlns:a16="http://schemas.microsoft.com/office/drawing/2014/main" id="{729CA492-4880-E6AE-C169-B4AB32230393}"/>
              </a:ext>
            </a:extLst>
          </p:cNvPr>
          <p:cNvSpPr txBox="1"/>
          <p:nvPr/>
        </p:nvSpPr>
        <p:spPr>
          <a:xfrm>
            <a:off x="5212771" y="3000501"/>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F150714 </a:t>
            </a:r>
          </a:p>
          <a:p>
            <a:pPr algn="ctr"/>
            <a:r>
              <a:rPr lang="en-US" sz="1000" dirty="0">
                <a:latin typeface="Arial" panose="020B0604020202020204" pitchFamily="34" charset="0"/>
                <a:cs typeface="Arial" panose="020B0604020202020204" pitchFamily="34" charset="0"/>
              </a:rPr>
              <a:t>143.1066</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13.61s</a:t>
            </a:r>
          </a:p>
        </p:txBody>
      </p:sp>
      <p:sp>
        <p:nvSpPr>
          <p:cNvPr id="19" name="TextBox 18">
            <a:extLst>
              <a:ext uri="{FF2B5EF4-FFF2-40B4-BE49-F238E27FC236}">
                <a16:creationId xmlns:a16="http://schemas.microsoft.com/office/drawing/2014/main" id="{0B40A81D-7446-4C49-AD60-B82FD66A8528}"/>
              </a:ext>
            </a:extLst>
          </p:cNvPr>
          <p:cNvSpPr txBox="1"/>
          <p:nvPr/>
        </p:nvSpPr>
        <p:spPr>
          <a:xfrm>
            <a:off x="3807372" y="272693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0" name="TextBox 19">
            <a:extLst>
              <a:ext uri="{FF2B5EF4-FFF2-40B4-BE49-F238E27FC236}">
                <a16:creationId xmlns:a16="http://schemas.microsoft.com/office/drawing/2014/main" id="{1D3A7556-6DB6-FC95-D0F0-25003E65FFFF}"/>
              </a:ext>
            </a:extLst>
          </p:cNvPr>
          <p:cNvSpPr txBox="1"/>
          <p:nvPr/>
        </p:nvSpPr>
        <p:spPr>
          <a:xfrm>
            <a:off x="4195059" y="273201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1" name="TextBox 20">
            <a:extLst>
              <a:ext uri="{FF2B5EF4-FFF2-40B4-BE49-F238E27FC236}">
                <a16:creationId xmlns:a16="http://schemas.microsoft.com/office/drawing/2014/main" id="{1C0B508E-7970-6965-9635-DEAABAF9AADD}"/>
              </a:ext>
            </a:extLst>
          </p:cNvPr>
          <p:cNvSpPr txBox="1"/>
          <p:nvPr/>
        </p:nvSpPr>
        <p:spPr>
          <a:xfrm>
            <a:off x="4611400" y="273464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2" name="TextBox 21">
            <a:extLst>
              <a:ext uri="{FF2B5EF4-FFF2-40B4-BE49-F238E27FC236}">
                <a16:creationId xmlns:a16="http://schemas.microsoft.com/office/drawing/2014/main" id="{9CFC9DFC-8644-BFDD-072B-32FBDE81F462}"/>
              </a:ext>
            </a:extLst>
          </p:cNvPr>
          <p:cNvSpPr txBox="1"/>
          <p:nvPr/>
        </p:nvSpPr>
        <p:spPr>
          <a:xfrm>
            <a:off x="3794889" y="426380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3" name="TextBox 22">
            <a:extLst>
              <a:ext uri="{FF2B5EF4-FFF2-40B4-BE49-F238E27FC236}">
                <a16:creationId xmlns:a16="http://schemas.microsoft.com/office/drawing/2014/main" id="{24374DA8-B44B-30A1-5E54-432311728AEE}"/>
              </a:ext>
            </a:extLst>
          </p:cNvPr>
          <p:cNvSpPr txBox="1"/>
          <p:nvPr/>
        </p:nvSpPr>
        <p:spPr>
          <a:xfrm>
            <a:off x="4182576" y="426888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4" name="TextBox 23">
            <a:extLst>
              <a:ext uri="{FF2B5EF4-FFF2-40B4-BE49-F238E27FC236}">
                <a16:creationId xmlns:a16="http://schemas.microsoft.com/office/drawing/2014/main" id="{2631B430-EB1F-000D-E404-C987CCC23115}"/>
              </a:ext>
            </a:extLst>
          </p:cNvPr>
          <p:cNvSpPr txBox="1"/>
          <p:nvPr/>
        </p:nvSpPr>
        <p:spPr>
          <a:xfrm>
            <a:off x="4598917" y="427151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5" name="TextBox 24">
            <a:extLst>
              <a:ext uri="{FF2B5EF4-FFF2-40B4-BE49-F238E27FC236}">
                <a16:creationId xmlns:a16="http://schemas.microsoft.com/office/drawing/2014/main" id="{C67D60B9-6592-B46A-6DF5-46DEBF6DEBBF}"/>
              </a:ext>
            </a:extLst>
          </p:cNvPr>
          <p:cNvSpPr txBox="1"/>
          <p:nvPr/>
        </p:nvSpPr>
        <p:spPr>
          <a:xfrm>
            <a:off x="5407148" y="271326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6" name="TextBox 25">
            <a:extLst>
              <a:ext uri="{FF2B5EF4-FFF2-40B4-BE49-F238E27FC236}">
                <a16:creationId xmlns:a16="http://schemas.microsoft.com/office/drawing/2014/main" id="{B66F9E74-0D1E-EED6-64C6-5E5133C4DFD4}"/>
              </a:ext>
            </a:extLst>
          </p:cNvPr>
          <p:cNvSpPr txBox="1"/>
          <p:nvPr/>
        </p:nvSpPr>
        <p:spPr>
          <a:xfrm>
            <a:off x="5794835" y="271834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7" name="TextBox 26">
            <a:extLst>
              <a:ext uri="{FF2B5EF4-FFF2-40B4-BE49-F238E27FC236}">
                <a16:creationId xmlns:a16="http://schemas.microsoft.com/office/drawing/2014/main" id="{82837DE9-1100-6D3A-4D2C-3EF0BF914DA7}"/>
              </a:ext>
            </a:extLst>
          </p:cNvPr>
          <p:cNvSpPr txBox="1"/>
          <p:nvPr/>
        </p:nvSpPr>
        <p:spPr>
          <a:xfrm>
            <a:off x="6211176" y="272097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8" name="TextBox 27">
            <a:extLst>
              <a:ext uri="{FF2B5EF4-FFF2-40B4-BE49-F238E27FC236}">
                <a16:creationId xmlns:a16="http://schemas.microsoft.com/office/drawing/2014/main" id="{A877421B-286A-0B37-D15F-9D9EAFC40D97}"/>
              </a:ext>
            </a:extLst>
          </p:cNvPr>
          <p:cNvSpPr txBox="1"/>
          <p:nvPr/>
        </p:nvSpPr>
        <p:spPr>
          <a:xfrm>
            <a:off x="5394293" y="4281429"/>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9" name="TextBox 28">
            <a:extLst>
              <a:ext uri="{FF2B5EF4-FFF2-40B4-BE49-F238E27FC236}">
                <a16:creationId xmlns:a16="http://schemas.microsoft.com/office/drawing/2014/main" id="{D9D96753-1D27-23DA-8063-FE30ADB70F1A}"/>
              </a:ext>
            </a:extLst>
          </p:cNvPr>
          <p:cNvSpPr txBox="1"/>
          <p:nvPr/>
        </p:nvSpPr>
        <p:spPr>
          <a:xfrm>
            <a:off x="5781980" y="428651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30" name="TextBox 29">
            <a:extLst>
              <a:ext uri="{FF2B5EF4-FFF2-40B4-BE49-F238E27FC236}">
                <a16:creationId xmlns:a16="http://schemas.microsoft.com/office/drawing/2014/main" id="{632AFF37-FC08-143A-5B85-B56DFD3DED90}"/>
              </a:ext>
            </a:extLst>
          </p:cNvPr>
          <p:cNvSpPr txBox="1"/>
          <p:nvPr/>
        </p:nvSpPr>
        <p:spPr>
          <a:xfrm>
            <a:off x="6198321" y="4289139"/>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31" name="TextBox 30">
            <a:extLst>
              <a:ext uri="{FF2B5EF4-FFF2-40B4-BE49-F238E27FC236}">
                <a16:creationId xmlns:a16="http://schemas.microsoft.com/office/drawing/2014/main" id="{A950A1C4-0459-437D-9304-497100D550CE}"/>
              </a:ext>
            </a:extLst>
          </p:cNvPr>
          <p:cNvSpPr txBox="1"/>
          <p:nvPr/>
        </p:nvSpPr>
        <p:spPr>
          <a:xfrm>
            <a:off x="4265408" y="4422691"/>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 COVID Status</a:t>
            </a:r>
          </a:p>
        </p:txBody>
      </p:sp>
      <p:sp>
        <p:nvSpPr>
          <p:cNvPr id="32" name="TextBox 31">
            <a:extLst>
              <a:ext uri="{FF2B5EF4-FFF2-40B4-BE49-F238E27FC236}">
                <a16:creationId xmlns:a16="http://schemas.microsoft.com/office/drawing/2014/main" id="{2ECD78A4-BB82-B5EC-298C-FB31C092D16F}"/>
              </a:ext>
            </a:extLst>
          </p:cNvPr>
          <p:cNvSpPr txBox="1"/>
          <p:nvPr/>
        </p:nvSpPr>
        <p:spPr>
          <a:xfrm rot="16200000">
            <a:off x="2606037" y="2886375"/>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Normalized Log2 Abundances</a:t>
            </a:r>
          </a:p>
        </p:txBody>
      </p:sp>
      <p:sp>
        <p:nvSpPr>
          <p:cNvPr id="33" name="TextBox 32">
            <a:extLst>
              <a:ext uri="{FF2B5EF4-FFF2-40B4-BE49-F238E27FC236}">
                <a16:creationId xmlns:a16="http://schemas.microsoft.com/office/drawing/2014/main" id="{B5207A50-2AEA-49BE-D25F-B97CE74D8818}"/>
              </a:ext>
            </a:extLst>
          </p:cNvPr>
          <p:cNvSpPr txBox="1"/>
          <p:nvPr/>
        </p:nvSpPr>
        <p:spPr>
          <a:xfrm>
            <a:off x="5195695" y="1287413"/>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p>
          <a:p>
            <a:pPr algn="ctr"/>
            <a:r>
              <a:rPr lang="en-US" sz="1000" dirty="0">
                <a:latin typeface="Arial" panose="020B0604020202020204" pitchFamily="34" charset="0"/>
                <a:cs typeface="Arial" panose="020B0604020202020204" pitchFamily="34" charset="0"/>
              </a:rPr>
              <a:t>F209589</a:t>
            </a:r>
          </a:p>
          <a:p>
            <a:pPr algn="ctr"/>
            <a:r>
              <a:rPr lang="en-US" sz="1000" dirty="0">
                <a:latin typeface="Arial" panose="020B0604020202020204" pitchFamily="34" charset="0"/>
                <a:cs typeface="Arial" panose="020B0604020202020204" pitchFamily="34" charset="0"/>
              </a:rPr>
              <a:t>313.3212</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58.92s</a:t>
            </a:r>
          </a:p>
        </p:txBody>
      </p:sp>
      <p:pic>
        <p:nvPicPr>
          <p:cNvPr id="34" name="Picture 33">
            <a:extLst>
              <a:ext uri="{FF2B5EF4-FFF2-40B4-BE49-F238E27FC236}">
                <a16:creationId xmlns:a16="http://schemas.microsoft.com/office/drawing/2014/main" id="{3BBC16D0-F580-3288-24B2-14738E52ED0F}"/>
              </a:ext>
            </a:extLst>
          </p:cNvPr>
          <p:cNvPicPr>
            <a:picLocks noChangeAspect="1"/>
          </p:cNvPicPr>
          <p:nvPr/>
        </p:nvPicPr>
        <p:blipFill rotWithShape="1">
          <a:blip r:embed="rId3"/>
          <a:srcRect l="12562" t="10087" r="1072" b="13005"/>
          <a:stretch/>
        </p:blipFill>
        <p:spPr>
          <a:xfrm>
            <a:off x="4069909" y="1804027"/>
            <a:ext cx="1291833" cy="961895"/>
          </a:xfrm>
          <a:prstGeom prst="rect">
            <a:avLst/>
          </a:prstGeom>
        </p:spPr>
      </p:pic>
      <p:pic>
        <p:nvPicPr>
          <p:cNvPr id="35" name="Picture 34">
            <a:extLst>
              <a:ext uri="{FF2B5EF4-FFF2-40B4-BE49-F238E27FC236}">
                <a16:creationId xmlns:a16="http://schemas.microsoft.com/office/drawing/2014/main" id="{BC1643D1-2FE7-B224-E18C-14C59AFCD262}"/>
              </a:ext>
            </a:extLst>
          </p:cNvPr>
          <p:cNvPicPr>
            <a:picLocks noChangeAspect="1"/>
          </p:cNvPicPr>
          <p:nvPr/>
        </p:nvPicPr>
        <p:blipFill rotWithShape="1">
          <a:blip r:embed="rId4"/>
          <a:srcRect l="13148" t="10278" r="1456" b="13022"/>
          <a:stretch/>
        </p:blipFill>
        <p:spPr>
          <a:xfrm>
            <a:off x="5646178" y="1825541"/>
            <a:ext cx="1254108" cy="941861"/>
          </a:xfrm>
          <a:prstGeom prst="rect">
            <a:avLst/>
          </a:prstGeom>
        </p:spPr>
      </p:pic>
      <p:sp>
        <p:nvSpPr>
          <p:cNvPr id="36" name="TextBox 35">
            <a:extLst>
              <a:ext uri="{FF2B5EF4-FFF2-40B4-BE49-F238E27FC236}">
                <a16:creationId xmlns:a16="http://schemas.microsoft.com/office/drawing/2014/main" id="{078C3629-DCD0-ED68-31F5-B1A6F1FB74C4}"/>
              </a:ext>
            </a:extLst>
          </p:cNvPr>
          <p:cNvSpPr txBox="1"/>
          <p:nvPr/>
        </p:nvSpPr>
        <p:spPr>
          <a:xfrm>
            <a:off x="468641" y="1892261"/>
            <a:ext cx="35153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37" name="TextBox 36">
            <a:extLst>
              <a:ext uri="{FF2B5EF4-FFF2-40B4-BE49-F238E27FC236}">
                <a16:creationId xmlns:a16="http://schemas.microsoft.com/office/drawing/2014/main" id="{D73EAFB3-695D-0207-C0C0-469CFDE8CCB2}"/>
              </a:ext>
            </a:extLst>
          </p:cNvPr>
          <p:cNvSpPr txBox="1"/>
          <p:nvPr/>
        </p:nvSpPr>
        <p:spPr>
          <a:xfrm>
            <a:off x="3823689" y="170197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38" name="TextBox 37">
            <a:extLst>
              <a:ext uri="{FF2B5EF4-FFF2-40B4-BE49-F238E27FC236}">
                <a16:creationId xmlns:a16="http://schemas.microsoft.com/office/drawing/2014/main" id="{D202DC9E-7FBE-FE7B-7F5F-A26A449B778D}"/>
              </a:ext>
            </a:extLst>
          </p:cNvPr>
          <p:cNvSpPr txBox="1"/>
          <p:nvPr/>
        </p:nvSpPr>
        <p:spPr>
          <a:xfrm>
            <a:off x="3816951" y="192394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39" name="TextBox 38">
            <a:extLst>
              <a:ext uri="{FF2B5EF4-FFF2-40B4-BE49-F238E27FC236}">
                <a16:creationId xmlns:a16="http://schemas.microsoft.com/office/drawing/2014/main" id="{E3259E5E-BD32-755C-DDA9-7D3B57E480E4}"/>
              </a:ext>
            </a:extLst>
          </p:cNvPr>
          <p:cNvSpPr txBox="1"/>
          <p:nvPr/>
        </p:nvSpPr>
        <p:spPr>
          <a:xfrm>
            <a:off x="3823293" y="216161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0" name="TextBox 39">
            <a:extLst>
              <a:ext uri="{FF2B5EF4-FFF2-40B4-BE49-F238E27FC236}">
                <a16:creationId xmlns:a16="http://schemas.microsoft.com/office/drawing/2014/main" id="{EF3290FC-8EC6-11B9-4D68-12770D071CD5}"/>
              </a:ext>
            </a:extLst>
          </p:cNvPr>
          <p:cNvSpPr txBox="1"/>
          <p:nvPr/>
        </p:nvSpPr>
        <p:spPr>
          <a:xfrm>
            <a:off x="3829635" y="2387772"/>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1" name="TextBox 40">
            <a:extLst>
              <a:ext uri="{FF2B5EF4-FFF2-40B4-BE49-F238E27FC236}">
                <a16:creationId xmlns:a16="http://schemas.microsoft.com/office/drawing/2014/main" id="{7E8355E4-5C13-6596-0ACD-F3FB343673C7}"/>
              </a:ext>
            </a:extLst>
          </p:cNvPr>
          <p:cNvSpPr txBox="1"/>
          <p:nvPr/>
        </p:nvSpPr>
        <p:spPr>
          <a:xfrm>
            <a:off x="3837647" y="264634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2" name="TextBox 41">
            <a:extLst>
              <a:ext uri="{FF2B5EF4-FFF2-40B4-BE49-F238E27FC236}">
                <a16:creationId xmlns:a16="http://schemas.microsoft.com/office/drawing/2014/main" id="{B847AAAA-8BDF-972E-4C49-44D513CDFF59}"/>
              </a:ext>
            </a:extLst>
          </p:cNvPr>
          <p:cNvSpPr txBox="1"/>
          <p:nvPr/>
        </p:nvSpPr>
        <p:spPr>
          <a:xfrm>
            <a:off x="5375357" y="172202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3" name="TextBox 42">
            <a:extLst>
              <a:ext uri="{FF2B5EF4-FFF2-40B4-BE49-F238E27FC236}">
                <a16:creationId xmlns:a16="http://schemas.microsoft.com/office/drawing/2014/main" id="{3EED8E16-72AC-231B-5684-020CB973DDB3}"/>
              </a:ext>
            </a:extLst>
          </p:cNvPr>
          <p:cNvSpPr txBox="1"/>
          <p:nvPr/>
        </p:nvSpPr>
        <p:spPr>
          <a:xfrm>
            <a:off x="5375854" y="193718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4" name="TextBox 43">
            <a:extLst>
              <a:ext uri="{FF2B5EF4-FFF2-40B4-BE49-F238E27FC236}">
                <a16:creationId xmlns:a16="http://schemas.microsoft.com/office/drawing/2014/main" id="{C2689F34-0A68-681E-9D09-333996FB1169}"/>
              </a:ext>
            </a:extLst>
          </p:cNvPr>
          <p:cNvSpPr txBox="1"/>
          <p:nvPr/>
        </p:nvSpPr>
        <p:spPr>
          <a:xfrm>
            <a:off x="5375218" y="217452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5" name="TextBox 44">
            <a:extLst>
              <a:ext uri="{FF2B5EF4-FFF2-40B4-BE49-F238E27FC236}">
                <a16:creationId xmlns:a16="http://schemas.microsoft.com/office/drawing/2014/main" id="{ACEB45ED-470A-4F97-8941-3CD2B71ADDF5}"/>
              </a:ext>
            </a:extLst>
          </p:cNvPr>
          <p:cNvSpPr txBox="1"/>
          <p:nvPr/>
        </p:nvSpPr>
        <p:spPr>
          <a:xfrm>
            <a:off x="5381560" y="240068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6" name="TextBox 45">
            <a:extLst>
              <a:ext uri="{FF2B5EF4-FFF2-40B4-BE49-F238E27FC236}">
                <a16:creationId xmlns:a16="http://schemas.microsoft.com/office/drawing/2014/main" id="{F61874C1-0BBF-DEC5-4FCB-8B255C08B824}"/>
              </a:ext>
            </a:extLst>
          </p:cNvPr>
          <p:cNvSpPr txBox="1"/>
          <p:nvPr/>
        </p:nvSpPr>
        <p:spPr>
          <a:xfrm>
            <a:off x="5381560" y="264272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7" name="TextBox 46">
            <a:extLst>
              <a:ext uri="{FF2B5EF4-FFF2-40B4-BE49-F238E27FC236}">
                <a16:creationId xmlns:a16="http://schemas.microsoft.com/office/drawing/2014/main" id="{CDD5B77B-E213-131A-1106-3BEFAB6114FA}"/>
              </a:ext>
            </a:extLst>
          </p:cNvPr>
          <p:cNvSpPr txBox="1"/>
          <p:nvPr/>
        </p:nvSpPr>
        <p:spPr>
          <a:xfrm>
            <a:off x="3803297" y="327858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8" name="TextBox 47">
            <a:extLst>
              <a:ext uri="{FF2B5EF4-FFF2-40B4-BE49-F238E27FC236}">
                <a16:creationId xmlns:a16="http://schemas.microsoft.com/office/drawing/2014/main" id="{982900E0-3C53-4F05-5745-87E962EEECB9}"/>
              </a:ext>
            </a:extLst>
          </p:cNvPr>
          <p:cNvSpPr txBox="1"/>
          <p:nvPr/>
        </p:nvSpPr>
        <p:spPr>
          <a:xfrm>
            <a:off x="3803794" y="349374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9" name="TextBox 48">
            <a:extLst>
              <a:ext uri="{FF2B5EF4-FFF2-40B4-BE49-F238E27FC236}">
                <a16:creationId xmlns:a16="http://schemas.microsoft.com/office/drawing/2014/main" id="{BC1AE816-FC12-6A0F-F5AB-97D0E8731D1D}"/>
              </a:ext>
            </a:extLst>
          </p:cNvPr>
          <p:cNvSpPr txBox="1"/>
          <p:nvPr/>
        </p:nvSpPr>
        <p:spPr>
          <a:xfrm>
            <a:off x="3803158" y="373108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0" name="TextBox 49">
            <a:extLst>
              <a:ext uri="{FF2B5EF4-FFF2-40B4-BE49-F238E27FC236}">
                <a16:creationId xmlns:a16="http://schemas.microsoft.com/office/drawing/2014/main" id="{9BEFB4D2-46C7-54CF-1B67-EE3D021BDC89}"/>
              </a:ext>
            </a:extLst>
          </p:cNvPr>
          <p:cNvSpPr txBox="1"/>
          <p:nvPr/>
        </p:nvSpPr>
        <p:spPr>
          <a:xfrm>
            <a:off x="3809500" y="395724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1" name="TextBox 50">
            <a:extLst>
              <a:ext uri="{FF2B5EF4-FFF2-40B4-BE49-F238E27FC236}">
                <a16:creationId xmlns:a16="http://schemas.microsoft.com/office/drawing/2014/main" id="{5565256B-19AB-3C5E-B3F0-7361285DA9B4}"/>
              </a:ext>
            </a:extLst>
          </p:cNvPr>
          <p:cNvSpPr txBox="1"/>
          <p:nvPr/>
        </p:nvSpPr>
        <p:spPr>
          <a:xfrm>
            <a:off x="3809500" y="419928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52" name="TextBox 51">
            <a:extLst>
              <a:ext uri="{FF2B5EF4-FFF2-40B4-BE49-F238E27FC236}">
                <a16:creationId xmlns:a16="http://schemas.microsoft.com/office/drawing/2014/main" id="{9C9DC556-8EBD-ED0F-D5EE-3425EE6F84D3}"/>
              </a:ext>
            </a:extLst>
          </p:cNvPr>
          <p:cNvSpPr txBox="1"/>
          <p:nvPr/>
        </p:nvSpPr>
        <p:spPr>
          <a:xfrm>
            <a:off x="5384113" y="328137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53" name="TextBox 52">
            <a:extLst>
              <a:ext uri="{FF2B5EF4-FFF2-40B4-BE49-F238E27FC236}">
                <a16:creationId xmlns:a16="http://schemas.microsoft.com/office/drawing/2014/main" id="{8494D631-D5E1-2596-082C-6953E33DBA13}"/>
              </a:ext>
            </a:extLst>
          </p:cNvPr>
          <p:cNvSpPr txBox="1"/>
          <p:nvPr/>
        </p:nvSpPr>
        <p:spPr>
          <a:xfrm>
            <a:off x="5384610" y="3496542"/>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54" name="TextBox 53">
            <a:extLst>
              <a:ext uri="{FF2B5EF4-FFF2-40B4-BE49-F238E27FC236}">
                <a16:creationId xmlns:a16="http://schemas.microsoft.com/office/drawing/2014/main" id="{192766E4-BAA6-51BB-87AE-42A3078B9122}"/>
              </a:ext>
            </a:extLst>
          </p:cNvPr>
          <p:cNvSpPr txBox="1"/>
          <p:nvPr/>
        </p:nvSpPr>
        <p:spPr>
          <a:xfrm>
            <a:off x="5383974" y="373388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5" name="TextBox 54">
            <a:extLst>
              <a:ext uri="{FF2B5EF4-FFF2-40B4-BE49-F238E27FC236}">
                <a16:creationId xmlns:a16="http://schemas.microsoft.com/office/drawing/2014/main" id="{98F38CF3-B761-B9EA-C6C2-10D374030EDD}"/>
              </a:ext>
            </a:extLst>
          </p:cNvPr>
          <p:cNvSpPr txBox="1"/>
          <p:nvPr/>
        </p:nvSpPr>
        <p:spPr>
          <a:xfrm>
            <a:off x="5390316" y="396003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6" name="TextBox 55">
            <a:extLst>
              <a:ext uri="{FF2B5EF4-FFF2-40B4-BE49-F238E27FC236}">
                <a16:creationId xmlns:a16="http://schemas.microsoft.com/office/drawing/2014/main" id="{EF1F51E7-D502-BD33-C852-B4F6A6F00208}"/>
              </a:ext>
            </a:extLst>
          </p:cNvPr>
          <p:cNvSpPr txBox="1"/>
          <p:nvPr/>
        </p:nvSpPr>
        <p:spPr>
          <a:xfrm>
            <a:off x="5390316" y="420207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pic>
        <p:nvPicPr>
          <p:cNvPr id="57" name="Picture 56">
            <a:extLst>
              <a:ext uri="{FF2B5EF4-FFF2-40B4-BE49-F238E27FC236}">
                <a16:creationId xmlns:a16="http://schemas.microsoft.com/office/drawing/2014/main" id="{AD8B1B4F-602B-BA7A-A3B4-B353044C6574}"/>
              </a:ext>
            </a:extLst>
          </p:cNvPr>
          <p:cNvPicPr>
            <a:picLocks noChangeAspect="1"/>
          </p:cNvPicPr>
          <p:nvPr/>
        </p:nvPicPr>
        <p:blipFill rotWithShape="1">
          <a:blip r:embed="rId5"/>
          <a:srcRect r="5264" b="22761"/>
          <a:stretch/>
        </p:blipFill>
        <p:spPr>
          <a:xfrm>
            <a:off x="340372" y="1427357"/>
            <a:ext cx="3053486" cy="2494556"/>
          </a:xfrm>
          <a:prstGeom prst="rect">
            <a:avLst/>
          </a:prstGeom>
        </p:spPr>
      </p:pic>
      <p:sp>
        <p:nvSpPr>
          <p:cNvPr id="58" name="TextBox 57">
            <a:extLst>
              <a:ext uri="{FF2B5EF4-FFF2-40B4-BE49-F238E27FC236}">
                <a16:creationId xmlns:a16="http://schemas.microsoft.com/office/drawing/2014/main" id="{DC830A92-EFDA-A725-2530-667F1EFD7A1E}"/>
              </a:ext>
            </a:extLst>
          </p:cNvPr>
          <p:cNvSpPr txBox="1"/>
          <p:nvPr/>
        </p:nvSpPr>
        <p:spPr>
          <a:xfrm rot="16200000">
            <a:off x="-173335" y="1707333"/>
            <a:ext cx="88423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Z-Score</a:t>
            </a:r>
          </a:p>
        </p:txBody>
      </p:sp>
      <p:sp>
        <p:nvSpPr>
          <p:cNvPr id="59" name="Rectangle 58">
            <a:extLst>
              <a:ext uri="{FF2B5EF4-FFF2-40B4-BE49-F238E27FC236}">
                <a16:creationId xmlns:a16="http://schemas.microsoft.com/office/drawing/2014/main" id="{EB19D020-66A0-8D99-C55B-23C1F179607D}"/>
              </a:ext>
            </a:extLst>
          </p:cNvPr>
          <p:cNvSpPr/>
          <p:nvPr/>
        </p:nvSpPr>
        <p:spPr>
          <a:xfrm>
            <a:off x="573791" y="1479651"/>
            <a:ext cx="152802" cy="6259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A5BD3F-ABB4-4762-BF98-22E9D797FDEC}"/>
              </a:ext>
            </a:extLst>
          </p:cNvPr>
          <p:cNvSpPr txBox="1"/>
          <p:nvPr/>
        </p:nvSpPr>
        <p:spPr>
          <a:xfrm>
            <a:off x="515598" y="1445261"/>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670373A1-C3BF-2CF2-5DA9-6ABC94B25F6C}"/>
              </a:ext>
            </a:extLst>
          </p:cNvPr>
          <p:cNvSpPr txBox="1"/>
          <p:nvPr/>
        </p:nvSpPr>
        <p:spPr>
          <a:xfrm>
            <a:off x="520285" y="1678054"/>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CD85C33A-E658-7A24-DBDA-6CF5D950F022}"/>
              </a:ext>
            </a:extLst>
          </p:cNvPr>
          <p:cNvSpPr txBox="1"/>
          <p:nvPr/>
        </p:nvSpPr>
        <p:spPr>
          <a:xfrm>
            <a:off x="520285" y="1845135"/>
            <a:ext cx="29989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pic>
        <p:nvPicPr>
          <p:cNvPr id="63" name="Picture 62">
            <a:extLst>
              <a:ext uri="{FF2B5EF4-FFF2-40B4-BE49-F238E27FC236}">
                <a16:creationId xmlns:a16="http://schemas.microsoft.com/office/drawing/2014/main" id="{5DA155D3-ECDF-4D34-4868-7E96DD08991A}"/>
              </a:ext>
            </a:extLst>
          </p:cNvPr>
          <p:cNvPicPr>
            <a:picLocks noChangeAspect="1"/>
          </p:cNvPicPr>
          <p:nvPr/>
        </p:nvPicPr>
        <p:blipFill rotWithShape="1">
          <a:blip r:embed="rId6"/>
          <a:srcRect l="13065" t="7278" r="1429" b="13768"/>
          <a:stretch/>
        </p:blipFill>
        <p:spPr>
          <a:xfrm>
            <a:off x="4081969" y="3362225"/>
            <a:ext cx="1295473" cy="967567"/>
          </a:xfrm>
          <a:prstGeom prst="rect">
            <a:avLst/>
          </a:prstGeom>
        </p:spPr>
      </p:pic>
      <p:pic>
        <p:nvPicPr>
          <p:cNvPr id="64" name="Picture 63">
            <a:extLst>
              <a:ext uri="{FF2B5EF4-FFF2-40B4-BE49-F238E27FC236}">
                <a16:creationId xmlns:a16="http://schemas.microsoft.com/office/drawing/2014/main" id="{8ECD4F58-B1BC-A0F0-A19B-52E4962B1266}"/>
              </a:ext>
            </a:extLst>
          </p:cNvPr>
          <p:cNvPicPr>
            <a:picLocks noChangeAspect="1"/>
          </p:cNvPicPr>
          <p:nvPr/>
        </p:nvPicPr>
        <p:blipFill rotWithShape="1">
          <a:blip r:embed="rId7"/>
          <a:srcRect l="13174" t="7349" r="1027" b="13699"/>
          <a:stretch/>
        </p:blipFill>
        <p:spPr>
          <a:xfrm>
            <a:off x="5642879" y="3364765"/>
            <a:ext cx="1284283" cy="955939"/>
          </a:xfrm>
          <a:prstGeom prst="rect">
            <a:avLst/>
          </a:prstGeom>
        </p:spPr>
      </p:pic>
      <p:sp>
        <p:nvSpPr>
          <p:cNvPr id="65" name="TextBox 64">
            <a:extLst>
              <a:ext uri="{FF2B5EF4-FFF2-40B4-BE49-F238E27FC236}">
                <a16:creationId xmlns:a16="http://schemas.microsoft.com/office/drawing/2014/main" id="{37E274D0-D7B2-EEE0-F928-9C7D825D5659}"/>
              </a:ext>
            </a:extLst>
          </p:cNvPr>
          <p:cNvSpPr txBox="1"/>
          <p:nvPr/>
        </p:nvSpPr>
        <p:spPr>
          <a:xfrm>
            <a:off x="1633531" y="5242588"/>
            <a:ext cx="4408232" cy="1200329"/>
          </a:xfrm>
          <a:prstGeom prst="rect">
            <a:avLst/>
          </a:prstGeom>
          <a:noFill/>
        </p:spPr>
        <p:txBody>
          <a:bodyPr wrap="square" rtlCol="0">
            <a:spAutoFit/>
          </a:bodyPr>
          <a:lstStyle/>
          <a:p>
            <a:pPr algn="ctr"/>
            <a:r>
              <a:rPr lang="en-US" dirty="0" err="1"/>
              <a:t>Ansone</a:t>
            </a:r>
            <a:r>
              <a:rPr lang="en-US" dirty="0"/>
              <a:t> 2021 re-analysis</a:t>
            </a:r>
          </a:p>
          <a:p>
            <a:pPr algn="ctr"/>
            <a:endParaRPr lang="en-US" dirty="0"/>
          </a:p>
          <a:p>
            <a:pPr algn="ctr"/>
            <a:r>
              <a:rPr lang="en-US" dirty="0"/>
              <a:t>Identifying the metabolic markers of covid exposure and recovery</a:t>
            </a:r>
          </a:p>
        </p:txBody>
      </p:sp>
      <p:sp>
        <p:nvSpPr>
          <p:cNvPr id="66" name="Rectangle 65">
            <a:extLst>
              <a:ext uri="{FF2B5EF4-FFF2-40B4-BE49-F238E27FC236}">
                <a16:creationId xmlns:a16="http://schemas.microsoft.com/office/drawing/2014/main" id="{98E9A6AC-DB39-C824-74E6-7A481A2A6B3A}"/>
              </a:ext>
            </a:extLst>
          </p:cNvPr>
          <p:cNvSpPr/>
          <p:nvPr/>
        </p:nvSpPr>
        <p:spPr>
          <a:xfrm>
            <a:off x="9532126" y="2630211"/>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AE48735B-59B5-799F-7033-E3347872C481}"/>
              </a:ext>
            </a:extLst>
          </p:cNvPr>
          <p:cNvSpPr/>
          <p:nvPr/>
        </p:nvSpPr>
        <p:spPr>
          <a:xfrm>
            <a:off x="9532126" y="2773657"/>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23E4EFD2-13DE-D8F6-2DB6-4DA44266F270}"/>
              </a:ext>
            </a:extLst>
          </p:cNvPr>
          <p:cNvSpPr txBox="1"/>
          <p:nvPr/>
        </p:nvSpPr>
        <p:spPr>
          <a:xfrm>
            <a:off x="9605175" y="2560317"/>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69" name="TextBox 68">
            <a:extLst>
              <a:ext uri="{FF2B5EF4-FFF2-40B4-BE49-F238E27FC236}">
                <a16:creationId xmlns:a16="http://schemas.microsoft.com/office/drawing/2014/main" id="{ECDFFEDC-9A91-615D-1590-3FDA4CF90349}"/>
              </a:ext>
            </a:extLst>
          </p:cNvPr>
          <p:cNvSpPr txBox="1"/>
          <p:nvPr/>
        </p:nvSpPr>
        <p:spPr>
          <a:xfrm>
            <a:off x="9602603" y="2722269"/>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70" name="TextBox 69">
            <a:extLst>
              <a:ext uri="{FF2B5EF4-FFF2-40B4-BE49-F238E27FC236}">
                <a16:creationId xmlns:a16="http://schemas.microsoft.com/office/drawing/2014/main" id="{A8E2F0E2-0977-8679-82E0-2BD60B2766D4}"/>
              </a:ext>
            </a:extLst>
          </p:cNvPr>
          <p:cNvSpPr txBox="1"/>
          <p:nvPr/>
        </p:nvSpPr>
        <p:spPr>
          <a:xfrm>
            <a:off x="9695701" y="2375048"/>
            <a:ext cx="62291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Media</a:t>
            </a:r>
          </a:p>
        </p:txBody>
      </p:sp>
      <p:sp>
        <p:nvSpPr>
          <p:cNvPr id="71" name="TextBox 70">
            <a:extLst>
              <a:ext uri="{FF2B5EF4-FFF2-40B4-BE49-F238E27FC236}">
                <a16:creationId xmlns:a16="http://schemas.microsoft.com/office/drawing/2014/main" id="{F2CB9B5B-A582-9271-72B3-E854F8807B39}"/>
              </a:ext>
            </a:extLst>
          </p:cNvPr>
          <p:cNvSpPr txBox="1"/>
          <p:nvPr/>
        </p:nvSpPr>
        <p:spPr>
          <a:xfrm>
            <a:off x="8079881" y="2888745"/>
            <a:ext cx="85256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Cell Pellet</a:t>
            </a:r>
          </a:p>
        </p:txBody>
      </p:sp>
      <p:sp>
        <p:nvSpPr>
          <p:cNvPr id="73" name="TextBox 72">
            <a:extLst>
              <a:ext uri="{FF2B5EF4-FFF2-40B4-BE49-F238E27FC236}">
                <a16:creationId xmlns:a16="http://schemas.microsoft.com/office/drawing/2014/main" id="{FE0B5D7E-F9DC-DFD4-1FD6-18E537F325C9}"/>
              </a:ext>
            </a:extLst>
          </p:cNvPr>
          <p:cNvSpPr txBox="1"/>
          <p:nvPr/>
        </p:nvSpPr>
        <p:spPr>
          <a:xfrm>
            <a:off x="8439781" y="1172635"/>
            <a:ext cx="123040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ID</a:t>
            </a:r>
          </a:p>
        </p:txBody>
      </p:sp>
      <p:sp>
        <p:nvSpPr>
          <p:cNvPr id="74" name="TextBox 73">
            <a:extLst>
              <a:ext uri="{FF2B5EF4-FFF2-40B4-BE49-F238E27FC236}">
                <a16:creationId xmlns:a16="http://schemas.microsoft.com/office/drawing/2014/main" id="{BEDABB39-ACB0-C4CE-BFDA-F511E4EC44E9}"/>
              </a:ext>
            </a:extLst>
          </p:cNvPr>
          <p:cNvSpPr txBox="1"/>
          <p:nvPr/>
        </p:nvSpPr>
        <p:spPr>
          <a:xfrm>
            <a:off x="7810952" y="1166966"/>
            <a:ext cx="675702"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Formula</a:t>
            </a:r>
          </a:p>
        </p:txBody>
      </p:sp>
      <p:sp>
        <p:nvSpPr>
          <p:cNvPr id="75" name="TextBox 74">
            <a:extLst>
              <a:ext uri="{FF2B5EF4-FFF2-40B4-BE49-F238E27FC236}">
                <a16:creationId xmlns:a16="http://schemas.microsoft.com/office/drawing/2014/main" id="{C0ED632D-8284-842B-D25E-35981695F36F}"/>
              </a:ext>
            </a:extLst>
          </p:cNvPr>
          <p:cNvSpPr txBox="1"/>
          <p:nvPr/>
        </p:nvSpPr>
        <p:spPr>
          <a:xfrm>
            <a:off x="9319124" y="1166966"/>
            <a:ext cx="675702"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Formula</a:t>
            </a:r>
          </a:p>
        </p:txBody>
      </p:sp>
      <p:pic>
        <p:nvPicPr>
          <p:cNvPr id="76" name="Picture 75">
            <a:extLst>
              <a:ext uri="{FF2B5EF4-FFF2-40B4-BE49-F238E27FC236}">
                <a16:creationId xmlns:a16="http://schemas.microsoft.com/office/drawing/2014/main" id="{AF6512E3-0696-0556-3D28-D9125A249F27}"/>
              </a:ext>
            </a:extLst>
          </p:cNvPr>
          <p:cNvPicPr>
            <a:picLocks noChangeAspect="1"/>
          </p:cNvPicPr>
          <p:nvPr/>
        </p:nvPicPr>
        <p:blipFill>
          <a:blip r:embed="rId8"/>
          <a:stretch>
            <a:fillRect/>
          </a:stretch>
        </p:blipFill>
        <p:spPr>
          <a:xfrm>
            <a:off x="7834205" y="1340420"/>
            <a:ext cx="1423521" cy="1476068"/>
          </a:xfrm>
          <a:prstGeom prst="rect">
            <a:avLst/>
          </a:prstGeom>
        </p:spPr>
      </p:pic>
      <p:pic>
        <p:nvPicPr>
          <p:cNvPr id="77" name="Picture 76">
            <a:extLst>
              <a:ext uri="{FF2B5EF4-FFF2-40B4-BE49-F238E27FC236}">
                <a16:creationId xmlns:a16="http://schemas.microsoft.com/office/drawing/2014/main" id="{5312D0E1-3E84-8C88-5349-9CCCF2AE4FB3}"/>
              </a:ext>
            </a:extLst>
          </p:cNvPr>
          <p:cNvPicPr>
            <a:picLocks noChangeAspect="1"/>
          </p:cNvPicPr>
          <p:nvPr/>
        </p:nvPicPr>
        <p:blipFill>
          <a:blip r:embed="rId9"/>
          <a:stretch>
            <a:fillRect/>
          </a:stretch>
        </p:blipFill>
        <p:spPr>
          <a:xfrm>
            <a:off x="9300045" y="1346806"/>
            <a:ext cx="1450524" cy="989210"/>
          </a:xfrm>
          <a:prstGeom prst="rect">
            <a:avLst/>
          </a:prstGeom>
        </p:spPr>
      </p:pic>
      <p:sp>
        <p:nvSpPr>
          <p:cNvPr id="78" name="TextBox 77">
            <a:extLst>
              <a:ext uri="{FF2B5EF4-FFF2-40B4-BE49-F238E27FC236}">
                <a16:creationId xmlns:a16="http://schemas.microsoft.com/office/drawing/2014/main" id="{01474493-2D73-E46B-6B7B-5D6EB541141D}"/>
              </a:ext>
            </a:extLst>
          </p:cNvPr>
          <p:cNvSpPr txBox="1"/>
          <p:nvPr/>
        </p:nvSpPr>
        <p:spPr>
          <a:xfrm>
            <a:off x="7491484" y="5149540"/>
            <a:ext cx="3532483" cy="1477328"/>
          </a:xfrm>
          <a:prstGeom prst="rect">
            <a:avLst/>
          </a:prstGeom>
          <a:noFill/>
        </p:spPr>
        <p:txBody>
          <a:bodyPr wrap="square" rtlCol="0">
            <a:spAutoFit/>
          </a:bodyPr>
          <a:lstStyle/>
          <a:p>
            <a:pPr algn="ctr"/>
            <a:r>
              <a:rPr lang="en-US" dirty="0"/>
              <a:t>Bowen 2023 re-analysis</a:t>
            </a:r>
          </a:p>
          <a:p>
            <a:pPr algn="ctr"/>
            <a:endParaRPr lang="en-US" dirty="0"/>
          </a:p>
          <a:p>
            <a:pPr algn="ctr"/>
            <a:r>
              <a:rPr lang="en-US" dirty="0"/>
              <a:t>Identifying xenobiotics in cell culture without a specialized workflow</a:t>
            </a:r>
          </a:p>
        </p:txBody>
      </p:sp>
    </p:spTree>
    <p:extLst>
      <p:ext uri="{BB962C8B-B14F-4D97-AF65-F5344CB8AC3E}">
        <p14:creationId xmlns:p14="http://schemas.microsoft.com/office/powerpoint/2010/main" val="4108750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5"/>
          <p:cNvSpPr txBox="1">
            <a:spLocks noGrp="1"/>
          </p:cNvSpPr>
          <p:nvPr>
            <p:ph type="title"/>
          </p:nvPr>
        </p:nvSpPr>
        <p:spPr>
          <a:xfrm>
            <a:off x="497033" y="10904"/>
            <a:ext cx="11197933"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Results Generated ~10 min after </a:t>
            </a:r>
            <a:r>
              <a:rPr lang="en-US" sz="3200" b="1" dirty="0" err="1">
                <a:latin typeface="Lato" panose="020F0502020204030203" pitchFamily="34" charset="0"/>
                <a:ea typeface="Lato" panose="020F0502020204030203" pitchFamily="34" charset="0"/>
                <a:cs typeface="Lato" panose="020F0502020204030203" pitchFamily="34" charset="0"/>
              </a:rPr>
              <a:t>pcpfm</a:t>
            </a:r>
            <a:endParaRPr lang="en-US" sz="3200" dirty="0">
              <a:latin typeface="Lato" panose="020F0502020204030203" pitchFamily="34" charset="0"/>
              <a:ea typeface="Lato" panose="020F0502020204030203" pitchFamily="34" charset="0"/>
              <a:cs typeface="Lato" panose="020F0502020204030203" pitchFamily="34" charset="0"/>
            </a:endParaRPr>
          </a:p>
        </p:txBody>
      </p:sp>
      <p:sp>
        <p:nvSpPr>
          <p:cNvPr id="44" name="Slide Number Placeholder 5">
            <a:extLst>
              <a:ext uri="{FF2B5EF4-FFF2-40B4-BE49-F238E27FC236}">
                <a16:creationId xmlns:a16="http://schemas.microsoft.com/office/drawing/2014/main" id="{484A06E2-F371-1CD6-0FE8-67B6747BC242}"/>
              </a:ext>
            </a:extLst>
          </p:cNvPr>
          <p:cNvSpPr txBox="1">
            <a:spLocks/>
          </p:cNvSpPr>
          <p:nvPr/>
        </p:nvSpPr>
        <p:spPr>
          <a:xfrm>
            <a:off x="12589203" y="8687463"/>
            <a:ext cx="3657600" cy="486833"/>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fld id="{9D70488F-EBFD-AA46-B9BE-584FEF66EE8D}" type="slidenum">
              <a:rPr lang="en-US" sz="1600">
                <a:solidFill>
                  <a:schemeClr val="tx2">
                    <a:lumMod val="60000"/>
                    <a:lumOff val="40000"/>
                  </a:schemeClr>
                </a:solidFill>
              </a:rPr>
              <a:pPr algn="r"/>
              <a:t>41</a:t>
            </a:fld>
            <a:endParaRPr lang="en-US" sz="3733" dirty="0">
              <a:solidFill>
                <a:schemeClr val="tx2">
                  <a:lumMod val="60000"/>
                  <a:lumOff val="40000"/>
                </a:schemeClr>
              </a:solidFill>
            </a:endParaRPr>
          </a:p>
        </p:txBody>
      </p:sp>
      <p:sp>
        <p:nvSpPr>
          <p:cNvPr id="4" name="Rectangle 3">
            <a:extLst>
              <a:ext uri="{FF2B5EF4-FFF2-40B4-BE49-F238E27FC236}">
                <a16:creationId xmlns:a16="http://schemas.microsoft.com/office/drawing/2014/main" id="{DCFE2A15-D88B-6D46-26DF-F3B9276638EF}"/>
              </a:ext>
            </a:extLst>
          </p:cNvPr>
          <p:cNvSpPr/>
          <p:nvPr/>
        </p:nvSpPr>
        <p:spPr>
          <a:xfrm>
            <a:off x="886855" y="1592718"/>
            <a:ext cx="745883" cy="858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5" name="Picture 4">
            <a:extLst>
              <a:ext uri="{FF2B5EF4-FFF2-40B4-BE49-F238E27FC236}">
                <a16:creationId xmlns:a16="http://schemas.microsoft.com/office/drawing/2014/main" id="{61E913AD-DAEA-C31B-BC31-711DA58D951B}"/>
              </a:ext>
            </a:extLst>
          </p:cNvPr>
          <p:cNvPicPr>
            <a:picLocks noChangeAspect="1"/>
          </p:cNvPicPr>
          <p:nvPr/>
        </p:nvPicPr>
        <p:blipFill rotWithShape="1">
          <a:blip r:embed="rId3"/>
          <a:srcRect t="4240" r="15339"/>
          <a:stretch/>
        </p:blipFill>
        <p:spPr>
          <a:xfrm>
            <a:off x="807739" y="620076"/>
            <a:ext cx="9413948" cy="4364832"/>
          </a:xfrm>
          <a:prstGeom prst="rect">
            <a:avLst/>
          </a:prstGeom>
        </p:spPr>
      </p:pic>
      <p:sp>
        <p:nvSpPr>
          <p:cNvPr id="6" name="Rectangle 5">
            <a:extLst>
              <a:ext uri="{FF2B5EF4-FFF2-40B4-BE49-F238E27FC236}">
                <a16:creationId xmlns:a16="http://schemas.microsoft.com/office/drawing/2014/main" id="{7B8C8F71-EE99-83FE-A2B0-0EF272CB707D}"/>
              </a:ext>
            </a:extLst>
          </p:cNvPr>
          <p:cNvSpPr/>
          <p:nvPr/>
        </p:nvSpPr>
        <p:spPr>
          <a:xfrm>
            <a:off x="1259796" y="4984908"/>
            <a:ext cx="3883033" cy="6547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ato" panose="020F0502020204030203" pitchFamily="34" charset="0"/>
                <a:ea typeface="Lato" panose="020F0502020204030203" pitchFamily="34" charset="0"/>
                <a:cs typeface="Lato" panose="020F0502020204030203" pitchFamily="34" charset="0"/>
              </a:rPr>
              <a:t>Distinct profiles associated with each genotype in differentiated cells</a:t>
            </a:r>
          </a:p>
        </p:txBody>
      </p:sp>
      <p:sp>
        <p:nvSpPr>
          <p:cNvPr id="7" name="Rectangle 6">
            <a:extLst>
              <a:ext uri="{FF2B5EF4-FFF2-40B4-BE49-F238E27FC236}">
                <a16:creationId xmlns:a16="http://schemas.microsoft.com/office/drawing/2014/main" id="{745EAB42-9292-C98D-A781-9D610C3F0372}"/>
              </a:ext>
            </a:extLst>
          </p:cNvPr>
          <p:cNvSpPr/>
          <p:nvPr/>
        </p:nvSpPr>
        <p:spPr>
          <a:xfrm>
            <a:off x="5950857" y="4984908"/>
            <a:ext cx="3675661" cy="6547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Lato" panose="020F0502020204030203" pitchFamily="34" charset="0"/>
                <a:ea typeface="Lato" panose="020F0502020204030203" pitchFamily="34" charset="0"/>
                <a:cs typeface="Lato" panose="020F0502020204030203" pitchFamily="34" charset="0"/>
              </a:rPr>
              <a:t>PRLR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KO yields a distinct lipid profile with media dependence</a:t>
            </a:r>
          </a:p>
        </p:txBody>
      </p:sp>
      <p:sp>
        <p:nvSpPr>
          <p:cNvPr id="3" name="TextBox 2">
            <a:extLst>
              <a:ext uri="{FF2B5EF4-FFF2-40B4-BE49-F238E27FC236}">
                <a16:creationId xmlns:a16="http://schemas.microsoft.com/office/drawing/2014/main" id="{AEF397D3-3194-FDAA-AEF6-5F7FB95FCCDF}"/>
              </a:ext>
            </a:extLst>
          </p:cNvPr>
          <p:cNvSpPr txBox="1"/>
          <p:nvPr/>
        </p:nvSpPr>
        <p:spPr>
          <a:xfrm>
            <a:off x="3528576" y="5779776"/>
            <a:ext cx="4844562" cy="646331"/>
          </a:xfrm>
          <a:prstGeom prst="rect">
            <a:avLst/>
          </a:prstGeom>
          <a:noFill/>
          <a:ln>
            <a:solidFill>
              <a:schemeClr val="tx1"/>
            </a:solidFill>
          </a:ln>
        </p:spPr>
        <p:txBody>
          <a:bodyPr wrap="squar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For more information on </a:t>
            </a:r>
            <a:r>
              <a:rPr lang="en-US" b="1" dirty="0" err="1">
                <a:latin typeface="Lato" panose="020F0502020204030203" pitchFamily="34" charset="0"/>
                <a:ea typeface="Lato" panose="020F0502020204030203" pitchFamily="34" charset="0"/>
                <a:cs typeface="Lato" panose="020F0502020204030203" pitchFamily="34" charset="0"/>
              </a:rPr>
              <a:t>MorPhiC</a:t>
            </a:r>
            <a:r>
              <a:rPr lang="en-US" b="1" dirty="0">
                <a:latin typeface="Lato" panose="020F0502020204030203" pitchFamily="34" charset="0"/>
                <a:ea typeface="Lato" panose="020F0502020204030203" pitchFamily="34" charset="0"/>
                <a:cs typeface="Lato" panose="020F0502020204030203" pitchFamily="34" charset="0"/>
              </a:rPr>
              <a:t> and our atlas project, see </a:t>
            </a:r>
            <a:r>
              <a:rPr lang="en-US" b="1" dirty="0" err="1">
                <a:latin typeface="Lato" panose="020F0502020204030203" pitchFamily="34" charset="0"/>
                <a:ea typeface="Lato" panose="020F0502020204030203" pitchFamily="34" charset="0"/>
                <a:cs typeface="Lato" panose="020F0502020204030203" pitchFamily="34" charset="0"/>
              </a:rPr>
              <a:t>Yuanye</a:t>
            </a:r>
            <a:r>
              <a:rPr lang="en-US" b="1" dirty="0">
                <a:latin typeface="Lato" panose="020F0502020204030203" pitchFamily="34" charset="0"/>
                <a:ea typeface="Lato" panose="020F0502020204030203" pitchFamily="34" charset="0"/>
                <a:cs typeface="Lato" panose="020F0502020204030203" pitchFamily="34" charset="0"/>
              </a:rPr>
              <a:t> Chi’s presentation.</a:t>
            </a:r>
          </a:p>
        </p:txBody>
      </p:sp>
      <p:sp>
        <p:nvSpPr>
          <p:cNvPr id="9" name="TextBox 8">
            <a:extLst>
              <a:ext uri="{FF2B5EF4-FFF2-40B4-BE49-F238E27FC236}">
                <a16:creationId xmlns:a16="http://schemas.microsoft.com/office/drawing/2014/main" id="{7293AB84-A164-1696-8AC0-EEF9CD91EBE7}"/>
              </a:ext>
            </a:extLst>
          </p:cNvPr>
          <p:cNvSpPr txBox="1"/>
          <p:nvPr/>
        </p:nvSpPr>
        <p:spPr>
          <a:xfrm>
            <a:off x="1746486" y="537279"/>
            <a:ext cx="3396343" cy="646331"/>
          </a:xfrm>
          <a:prstGeom prst="rect">
            <a:avLst/>
          </a:prstGeom>
          <a:solidFill>
            <a:schemeClr val="bg1"/>
          </a:solidFill>
        </p:spPr>
        <p:txBody>
          <a:bodyPr wrap="square" rtlCol="0">
            <a:spAutoFit/>
          </a:bodyPr>
          <a:lstStyle/>
          <a:p>
            <a:pPr algn="ctr"/>
            <a:r>
              <a:rPr lang="en-US" b="1" dirty="0"/>
              <a:t>Metabolomics</a:t>
            </a:r>
          </a:p>
          <a:p>
            <a:pPr algn="ctr"/>
            <a:r>
              <a:rPr lang="en-US" b="1" dirty="0"/>
              <a:t>(differentiated only)</a:t>
            </a:r>
          </a:p>
        </p:txBody>
      </p:sp>
      <p:sp>
        <p:nvSpPr>
          <p:cNvPr id="11" name="TextBox 10">
            <a:extLst>
              <a:ext uri="{FF2B5EF4-FFF2-40B4-BE49-F238E27FC236}">
                <a16:creationId xmlns:a16="http://schemas.microsoft.com/office/drawing/2014/main" id="{CD16CAFA-C8AD-7A54-2505-2230BCB76BAA}"/>
              </a:ext>
            </a:extLst>
          </p:cNvPr>
          <p:cNvSpPr txBox="1"/>
          <p:nvPr/>
        </p:nvSpPr>
        <p:spPr>
          <a:xfrm>
            <a:off x="5715001" y="537279"/>
            <a:ext cx="4065814" cy="646331"/>
          </a:xfrm>
          <a:prstGeom prst="rect">
            <a:avLst/>
          </a:prstGeom>
          <a:solidFill>
            <a:schemeClr val="bg1"/>
          </a:solidFill>
        </p:spPr>
        <p:txBody>
          <a:bodyPr wrap="square" rtlCol="0">
            <a:spAutoFit/>
          </a:bodyPr>
          <a:lstStyle/>
          <a:p>
            <a:pPr algn="ctr"/>
            <a:r>
              <a:rPr lang="en-US" b="1" dirty="0"/>
              <a:t>Lipidomics</a:t>
            </a:r>
          </a:p>
          <a:p>
            <a:pPr algn="ctr"/>
            <a:r>
              <a:rPr lang="en-US" b="1" dirty="0"/>
              <a:t>(differentiated only, </a:t>
            </a:r>
            <a:r>
              <a:rPr lang="en-US" b="1" i="1" dirty="0"/>
              <a:t>PRLR </a:t>
            </a:r>
            <a:r>
              <a:rPr lang="en-US" b="1" dirty="0"/>
              <a:t>KO vs </a:t>
            </a:r>
            <a:r>
              <a:rPr lang="en-US" b="1" dirty="0" err="1"/>
              <a:t>wt</a:t>
            </a:r>
            <a:r>
              <a:rPr lang="en-US" b="1" dirty="0"/>
              <a:t>)</a:t>
            </a:r>
          </a:p>
        </p:txBody>
      </p:sp>
      <p:pic>
        <p:nvPicPr>
          <p:cNvPr id="13" name="Picture 12">
            <a:extLst>
              <a:ext uri="{FF2B5EF4-FFF2-40B4-BE49-F238E27FC236}">
                <a16:creationId xmlns:a16="http://schemas.microsoft.com/office/drawing/2014/main" id="{D9E0E335-03D7-AA66-B652-6E0B81E42FDE}"/>
              </a:ext>
            </a:extLst>
          </p:cNvPr>
          <p:cNvPicPr>
            <a:picLocks noChangeAspect="1"/>
          </p:cNvPicPr>
          <p:nvPr/>
        </p:nvPicPr>
        <p:blipFill rotWithShape="1">
          <a:blip r:embed="rId3"/>
          <a:srcRect l="85303" t="4240"/>
          <a:stretch/>
        </p:blipFill>
        <p:spPr>
          <a:xfrm>
            <a:off x="10036964" y="392704"/>
            <a:ext cx="1634263" cy="4364832"/>
          </a:xfrm>
          <a:prstGeom prst="rect">
            <a:avLst/>
          </a:prstGeom>
        </p:spPr>
      </p:pic>
      <p:sp>
        <p:nvSpPr>
          <p:cNvPr id="12" name="TextBox 11">
            <a:extLst>
              <a:ext uri="{FF2B5EF4-FFF2-40B4-BE49-F238E27FC236}">
                <a16:creationId xmlns:a16="http://schemas.microsoft.com/office/drawing/2014/main" id="{705F9818-4A81-E987-69FD-CC617369B388}"/>
              </a:ext>
            </a:extLst>
          </p:cNvPr>
          <p:cNvSpPr txBox="1"/>
          <p:nvPr/>
        </p:nvSpPr>
        <p:spPr>
          <a:xfrm>
            <a:off x="10592211" y="1909639"/>
            <a:ext cx="1838698" cy="1200329"/>
          </a:xfrm>
          <a:prstGeom prst="rect">
            <a:avLst/>
          </a:prstGeom>
          <a:solidFill>
            <a:schemeClr val="bg1"/>
          </a:solidFill>
        </p:spPr>
        <p:txBody>
          <a:bodyPr wrap="square" rtlCol="0">
            <a:spAutoFit/>
          </a:bodyPr>
          <a:lstStyle/>
          <a:p>
            <a:r>
              <a:rPr lang="en-US" b="1" dirty="0"/>
              <a:t>Basal</a:t>
            </a:r>
          </a:p>
          <a:p>
            <a:r>
              <a:rPr lang="en-US" b="1" dirty="0"/>
              <a:t>Complex</a:t>
            </a:r>
          </a:p>
          <a:p>
            <a:r>
              <a:rPr lang="en-US" b="1" dirty="0" err="1"/>
              <a:t>Basal+DHEAS</a:t>
            </a:r>
            <a:endParaRPr lang="en-US" b="1" dirty="0"/>
          </a:p>
          <a:p>
            <a:r>
              <a:rPr lang="en-US" b="1" dirty="0" err="1"/>
              <a:t>Basal+Prolactin</a:t>
            </a:r>
            <a:endParaRPr lang="en-US" b="1" dirty="0"/>
          </a:p>
        </p:txBody>
      </p:sp>
      <p:sp>
        <p:nvSpPr>
          <p:cNvPr id="14" name="TextBox 13">
            <a:extLst>
              <a:ext uri="{FF2B5EF4-FFF2-40B4-BE49-F238E27FC236}">
                <a16:creationId xmlns:a16="http://schemas.microsoft.com/office/drawing/2014/main" id="{A47B20AD-1E40-0CB8-E72F-F2AF70F276BC}"/>
              </a:ext>
            </a:extLst>
          </p:cNvPr>
          <p:cNvSpPr txBox="1"/>
          <p:nvPr/>
        </p:nvSpPr>
        <p:spPr>
          <a:xfrm>
            <a:off x="10634868" y="3333587"/>
            <a:ext cx="1838698" cy="1200329"/>
          </a:xfrm>
          <a:prstGeom prst="rect">
            <a:avLst/>
          </a:prstGeom>
          <a:solidFill>
            <a:schemeClr val="bg1"/>
          </a:solidFill>
        </p:spPr>
        <p:txBody>
          <a:bodyPr wrap="square" rtlCol="0">
            <a:spAutoFit/>
          </a:bodyPr>
          <a:lstStyle/>
          <a:p>
            <a:r>
              <a:rPr lang="en-US" b="1" i="1" dirty="0"/>
              <a:t>CYP19A1 </a:t>
            </a:r>
            <a:r>
              <a:rPr lang="en-US" b="1" dirty="0"/>
              <a:t>KO</a:t>
            </a:r>
          </a:p>
          <a:p>
            <a:r>
              <a:rPr lang="en-US" b="1" i="1" dirty="0"/>
              <a:t>PRLR </a:t>
            </a:r>
            <a:r>
              <a:rPr lang="en-US" b="1" dirty="0"/>
              <a:t>KO</a:t>
            </a:r>
          </a:p>
          <a:p>
            <a:r>
              <a:rPr lang="en-US" b="1" i="1" dirty="0"/>
              <a:t>PTN </a:t>
            </a:r>
            <a:r>
              <a:rPr lang="en-US" b="1" dirty="0"/>
              <a:t>KO</a:t>
            </a:r>
          </a:p>
          <a:p>
            <a:r>
              <a:rPr lang="en-US" b="1" dirty="0" err="1"/>
              <a:t>wt</a:t>
            </a:r>
            <a:endParaRPr lang="en-US" b="1" dirty="0"/>
          </a:p>
        </p:txBody>
      </p:sp>
    </p:spTree>
    <p:extLst>
      <p:ext uri="{BB962C8B-B14F-4D97-AF65-F5344CB8AC3E}">
        <p14:creationId xmlns:p14="http://schemas.microsoft.com/office/powerpoint/2010/main" val="314984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89F8AADC-AF53-28FA-CE08-356491E2E4D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Lato" panose="020F0502020204030203" pitchFamily="34" charset="0"/>
                <a:ea typeface="Lato" panose="020F0502020204030203" pitchFamily="34" charset="0"/>
                <a:cs typeface="Lato" panose="020F0502020204030203" pitchFamily="34" charset="0"/>
              </a:rPr>
              <a:t>Conclusions </a:t>
            </a:r>
            <a:r>
              <a:rPr lang="en-US" sz="3200" b="1" dirty="0">
                <a:solidFill>
                  <a:srgbClr val="0070C0"/>
                </a:solidFill>
                <a:latin typeface="Lato" panose="020F0502020204030203" pitchFamily="34" charset="0"/>
                <a:ea typeface="Lato" panose="020F0502020204030203" pitchFamily="34" charset="0"/>
                <a:cs typeface="Lato" panose="020F0502020204030203" pitchFamily="34" charset="0"/>
              </a:rPr>
              <a:t>and Future Plans</a:t>
            </a:r>
            <a:endParaRPr lang="en-US" sz="32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2C729603-A009-B9C9-BF1F-190C6D1784C1}"/>
              </a:ext>
            </a:extLst>
          </p:cNvPr>
          <p:cNvSpPr txBox="1"/>
          <p:nvPr/>
        </p:nvSpPr>
        <p:spPr>
          <a:xfrm>
            <a:off x="156755" y="871825"/>
            <a:ext cx="6632451"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latin typeface="Lato" panose="020F0502020204030203" pitchFamily="34" charset="0"/>
                <a:ea typeface="Lato" panose="020F0502020204030203" pitchFamily="34" charset="0"/>
                <a:cs typeface="Lato" panose="020F0502020204030203" pitchFamily="34" charset="0"/>
              </a:rPr>
              <a:t>Asari</a:t>
            </a:r>
            <a:r>
              <a:rPr lang="en-US" sz="2400" dirty="0">
                <a:latin typeface="Lato" panose="020F0502020204030203" pitchFamily="34" charset="0"/>
                <a:ea typeface="Lato" panose="020F0502020204030203" pitchFamily="34" charset="0"/>
                <a:cs typeface="Lato" panose="020F0502020204030203" pitchFamily="34" charset="0"/>
              </a:rPr>
              <a:t> is a new LC-MS metabolomics processing tool, addressing reproducibility and performance issues.</a:t>
            </a:r>
          </a:p>
          <a:p>
            <a:pPr marL="285750"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Web UI available </a:t>
            </a:r>
            <a:r>
              <a:rPr lang="en-US" sz="2400" dirty="0">
                <a:latin typeface="Lato" panose="020F0502020204030203" pitchFamily="34" charset="0"/>
                <a:ea typeface="Lato" panose="020F0502020204030203" pitchFamily="34" charset="0"/>
                <a:cs typeface="Lato" panose="020F0502020204030203" pitchFamily="34" charset="0"/>
                <a:hlinkClick r:id="rId3"/>
              </a:rPr>
              <a:t>https://asari.app/</a:t>
            </a: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dirty="0" err="1">
                <a:latin typeface="Lato" panose="020F0502020204030203" pitchFamily="34" charset="0"/>
                <a:ea typeface="Lato" panose="020F0502020204030203" pitchFamily="34" charset="0"/>
                <a:cs typeface="Lato" panose="020F0502020204030203" pitchFamily="34" charset="0"/>
              </a:rPr>
              <a:t>pcpfm</a:t>
            </a:r>
            <a:r>
              <a:rPr lang="en-US" sz="2400" dirty="0">
                <a:latin typeface="Lato" panose="020F0502020204030203" pitchFamily="34" charset="0"/>
                <a:ea typeface="Lato" panose="020F0502020204030203" pitchFamily="34" charset="0"/>
                <a:cs typeface="Lato" panose="020F0502020204030203" pitchFamily="34" charset="0"/>
              </a:rPr>
              <a:t> is an automated, end-to-end pipeline based on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Supports various levels of pre-processing, QA/QC, and annotation</a:t>
            </a:r>
          </a:p>
          <a:p>
            <a:pPr marL="285750"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It is open source and designed for expansion.</a:t>
            </a:r>
          </a:p>
          <a:p>
            <a:pPr marL="285750"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Manuscript Submitted!</a:t>
            </a:r>
          </a:p>
          <a:p>
            <a:pPr marL="285750" indent="-285750">
              <a:buFont typeface="Arial" panose="020B0604020202020204" pitchFamily="34" charset="0"/>
              <a:buChar char="•"/>
            </a:pP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Improve user-friendliness</a:t>
            </a:r>
          </a:p>
          <a:p>
            <a:pPr marL="285750" indent="-285750">
              <a:buFont typeface="Arial" panose="020B0604020202020204" pitchFamily="34" charset="0"/>
              <a:buChar char="•"/>
            </a:pP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Expand file format support</a:t>
            </a:r>
          </a:p>
          <a:p>
            <a:pPr marL="285750" indent="-285750">
              <a:buFont typeface="Arial" panose="020B0604020202020204" pitchFamily="34" charset="0"/>
              <a:buChar char="•"/>
            </a:pPr>
            <a:r>
              <a:rPr lang="en-US" sz="2400" dirty="0">
                <a:solidFill>
                  <a:srgbClr val="0070C0"/>
                </a:solidFill>
                <a:latin typeface="Lato" panose="020F0502020204030203" pitchFamily="34" charset="0"/>
                <a:ea typeface="Lato" panose="020F0502020204030203" pitchFamily="34" charset="0"/>
                <a:cs typeface="Lato" panose="020F0502020204030203" pitchFamily="34" charset="0"/>
              </a:rPr>
              <a:t>Better annotations</a:t>
            </a:r>
          </a:p>
        </p:txBody>
      </p:sp>
      <p:sp>
        <p:nvSpPr>
          <p:cNvPr id="11" name="TextBox 10">
            <a:extLst>
              <a:ext uri="{FF2B5EF4-FFF2-40B4-BE49-F238E27FC236}">
                <a16:creationId xmlns:a16="http://schemas.microsoft.com/office/drawing/2014/main" id="{A84DFBA3-3907-DAC7-5BE7-33A8F9D916A0}"/>
              </a:ext>
            </a:extLst>
          </p:cNvPr>
          <p:cNvSpPr txBox="1"/>
          <p:nvPr/>
        </p:nvSpPr>
        <p:spPr>
          <a:xfrm>
            <a:off x="7005952" y="975614"/>
            <a:ext cx="4126639" cy="2031325"/>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All of our tools are available on </a:t>
            </a:r>
            <a:r>
              <a:rPr lang="en-US" dirty="0" err="1">
                <a:latin typeface="Lato" panose="020F0502020204030203" pitchFamily="34" charset="0"/>
                <a:ea typeface="Lato" panose="020F0502020204030203" pitchFamily="34" charset="0"/>
                <a:cs typeface="Lato" panose="020F0502020204030203" pitchFamily="34" charset="0"/>
              </a:rPr>
              <a:t>github</a:t>
            </a:r>
            <a:r>
              <a:rPr lang="en-US" dirty="0">
                <a:latin typeface="Lato" panose="020F0502020204030203" pitchFamily="34" charset="0"/>
                <a:ea typeface="Lato" panose="020F0502020204030203" pitchFamily="34" charset="0"/>
                <a:cs typeface="Lato" panose="020F0502020204030203" pitchFamily="34" charset="0"/>
              </a:rPr>
              <a:t>:</a:t>
            </a:r>
            <a:endParaRPr lang="en-US" b="1" dirty="0">
              <a:latin typeface="Lato" panose="020F0502020204030203" pitchFamily="34" charset="0"/>
              <a:ea typeface="Lato" panose="020F0502020204030203" pitchFamily="34" charset="0"/>
              <a:cs typeface="Lato" panose="020F0502020204030203" pitchFamily="34" charset="0"/>
            </a:endParaRPr>
          </a:p>
          <a:p>
            <a:r>
              <a:rPr lang="en-US" b="1" dirty="0">
                <a:latin typeface="Lato" panose="020F0502020204030203" pitchFamily="34" charset="0"/>
                <a:ea typeface="Lato" panose="020F0502020204030203" pitchFamily="34" charset="0"/>
                <a:cs typeface="Lato" panose="020F0502020204030203" pitchFamily="34" charset="0"/>
                <a:hlinkClick r:id="rId4"/>
              </a:rPr>
              <a:t>https://github.com/shuzhao-li-lab</a:t>
            </a:r>
            <a:endParaRPr lang="en-US" b="1" dirty="0">
              <a:latin typeface="Lato" panose="020F0502020204030203" pitchFamily="34" charset="0"/>
              <a:ea typeface="Lato" panose="020F0502020204030203" pitchFamily="34" charset="0"/>
              <a:cs typeface="Lato" panose="020F0502020204030203" pitchFamily="34" charset="0"/>
            </a:endParaRPr>
          </a:p>
          <a:p>
            <a:endParaRPr lang="en-US" b="1" dirty="0">
              <a:latin typeface="Lato" panose="020F0502020204030203" pitchFamily="34" charset="0"/>
              <a:ea typeface="Lato" panose="020F0502020204030203" pitchFamily="34" charset="0"/>
              <a:cs typeface="Lato" panose="020F0502020204030203" pitchFamily="34" charset="0"/>
            </a:endParaRPr>
          </a:p>
          <a:p>
            <a:r>
              <a:rPr lang="en-US" b="1" dirty="0" err="1">
                <a:latin typeface="Lato" panose="020F0502020204030203" pitchFamily="34" charset="0"/>
                <a:ea typeface="Lato" panose="020F0502020204030203" pitchFamily="34" charset="0"/>
                <a:cs typeface="Lato" panose="020F0502020204030203" pitchFamily="34" charset="0"/>
              </a:rPr>
              <a:t>asari</a:t>
            </a:r>
            <a:endParaRPr lang="en-US" b="1" dirty="0">
              <a:latin typeface="Lato" panose="020F0502020204030203" pitchFamily="34" charset="0"/>
              <a:ea typeface="Lato" panose="020F0502020204030203" pitchFamily="34" charset="0"/>
              <a:cs typeface="Lato" panose="020F0502020204030203" pitchFamily="34" charset="0"/>
            </a:endParaRPr>
          </a:p>
          <a:p>
            <a:r>
              <a:rPr lang="en-US" b="1" dirty="0" err="1">
                <a:latin typeface="Lato" panose="020F0502020204030203" pitchFamily="34" charset="0"/>
                <a:ea typeface="Lato" panose="020F0502020204030203" pitchFamily="34" charset="0"/>
                <a:cs typeface="Lato" panose="020F0502020204030203" pitchFamily="34" charset="0"/>
              </a:rPr>
              <a:t>khipu</a:t>
            </a:r>
            <a:endParaRPr lang="en-US" b="1" dirty="0">
              <a:latin typeface="Lato" panose="020F0502020204030203" pitchFamily="34" charset="0"/>
              <a:ea typeface="Lato" panose="020F0502020204030203" pitchFamily="34" charset="0"/>
              <a:cs typeface="Lato" panose="020F0502020204030203" pitchFamily="34" charset="0"/>
            </a:endParaRPr>
          </a:p>
          <a:p>
            <a:r>
              <a:rPr lang="en-US" b="1" dirty="0">
                <a:latin typeface="Lato" panose="020F0502020204030203" pitchFamily="34" charset="0"/>
                <a:ea typeface="Lato" panose="020F0502020204030203" pitchFamily="34" charset="0"/>
                <a:cs typeface="Lato" panose="020F0502020204030203" pitchFamily="34" charset="0"/>
              </a:rPr>
              <a:t>JMS</a:t>
            </a:r>
          </a:p>
          <a:p>
            <a:r>
              <a:rPr lang="en-US" b="1" dirty="0">
                <a:latin typeface="Lato" panose="020F0502020204030203" pitchFamily="34" charset="0"/>
                <a:ea typeface="Lato" panose="020F0502020204030203" pitchFamily="34" charset="0"/>
                <a:cs typeface="Lato" panose="020F0502020204030203" pitchFamily="34" charset="0"/>
              </a:rPr>
              <a:t>mummichog</a:t>
            </a:r>
          </a:p>
        </p:txBody>
      </p:sp>
      <p:pic>
        <p:nvPicPr>
          <p:cNvPr id="13" name="Picture 12">
            <a:extLst>
              <a:ext uri="{FF2B5EF4-FFF2-40B4-BE49-F238E27FC236}">
                <a16:creationId xmlns:a16="http://schemas.microsoft.com/office/drawing/2014/main" id="{8F58BDF0-4C87-7BF5-DF9B-A21E7C4A610F}"/>
              </a:ext>
            </a:extLst>
          </p:cNvPr>
          <p:cNvPicPr>
            <a:picLocks noChangeAspect="1"/>
          </p:cNvPicPr>
          <p:nvPr/>
        </p:nvPicPr>
        <p:blipFill>
          <a:blip r:embed="rId5"/>
          <a:stretch>
            <a:fillRect/>
          </a:stretch>
        </p:blipFill>
        <p:spPr>
          <a:xfrm>
            <a:off x="6906771" y="5079014"/>
            <a:ext cx="4901816" cy="634253"/>
          </a:xfrm>
          <a:prstGeom prst="rect">
            <a:avLst/>
          </a:prstGeom>
        </p:spPr>
      </p:pic>
      <p:pic>
        <p:nvPicPr>
          <p:cNvPr id="14" name="Picture 13">
            <a:extLst>
              <a:ext uri="{FF2B5EF4-FFF2-40B4-BE49-F238E27FC236}">
                <a16:creationId xmlns:a16="http://schemas.microsoft.com/office/drawing/2014/main" id="{1A3038DA-332E-31A6-5AEB-63A5921B18AF}"/>
              </a:ext>
            </a:extLst>
          </p:cNvPr>
          <p:cNvPicPr>
            <a:picLocks noChangeAspect="1"/>
          </p:cNvPicPr>
          <p:nvPr/>
        </p:nvPicPr>
        <p:blipFill>
          <a:blip r:embed="rId6"/>
          <a:stretch>
            <a:fillRect/>
          </a:stretch>
        </p:blipFill>
        <p:spPr>
          <a:xfrm>
            <a:off x="6913361" y="5788113"/>
            <a:ext cx="4898705" cy="730161"/>
          </a:xfrm>
          <a:prstGeom prst="rect">
            <a:avLst/>
          </a:prstGeom>
        </p:spPr>
      </p:pic>
      <p:sp>
        <p:nvSpPr>
          <p:cNvPr id="15" name="TextBox 14">
            <a:extLst>
              <a:ext uri="{FF2B5EF4-FFF2-40B4-BE49-F238E27FC236}">
                <a16:creationId xmlns:a16="http://schemas.microsoft.com/office/drawing/2014/main" id="{358F6824-33E3-4E92-8DA3-93FE9D001DAC}"/>
              </a:ext>
            </a:extLst>
          </p:cNvPr>
          <p:cNvSpPr txBox="1"/>
          <p:nvPr/>
        </p:nvSpPr>
        <p:spPr>
          <a:xfrm>
            <a:off x="7080097" y="3317835"/>
            <a:ext cx="4126639"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And through </a:t>
            </a:r>
            <a:r>
              <a:rPr lang="en-US" dirty="0" err="1">
                <a:latin typeface="Lato" panose="020F0502020204030203" pitchFamily="34" charset="0"/>
                <a:ea typeface="Lato" panose="020F0502020204030203" pitchFamily="34" charset="0"/>
                <a:cs typeface="Lato" panose="020F0502020204030203" pitchFamily="34" charset="0"/>
              </a:rPr>
              <a:t>PyPi</a:t>
            </a:r>
            <a:r>
              <a:rPr lang="en-US" dirty="0">
                <a:latin typeface="Lato" panose="020F0502020204030203" pitchFamily="34" charset="0"/>
                <a:ea typeface="Lato" panose="020F0502020204030203" pitchFamily="34" charset="0"/>
                <a:cs typeface="Lato" panose="020F0502020204030203" pitchFamily="34" charset="0"/>
              </a:rPr>
              <a:t>:</a:t>
            </a:r>
            <a:endParaRPr lang="en-US" b="1" dirty="0">
              <a:latin typeface="Lato" panose="020F0502020204030203" pitchFamily="34" charset="0"/>
              <a:ea typeface="Lato" panose="020F0502020204030203" pitchFamily="34" charset="0"/>
              <a:cs typeface="Lato" panose="020F0502020204030203" pitchFamily="34" charset="0"/>
            </a:endParaRPr>
          </a:p>
          <a:p>
            <a:pPr algn="ctr"/>
            <a:r>
              <a:rPr lang="en-US" b="1" dirty="0">
                <a:latin typeface="Lato" panose="020F0502020204030203" pitchFamily="34" charset="0"/>
                <a:ea typeface="Lato" panose="020F0502020204030203" pitchFamily="34" charset="0"/>
                <a:cs typeface="Lato" panose="020F0502020204030203" pitchFamily="34" charset="0"/>
              </a:rPr>
              <a:t>pip3 install </a:t>
            </a:r>
            <a:r>
              <a:rPr lang="en-US" b="1" dirty="0" err="1">
                <a:latin typeface="Lato" panose="020F0502020204030203" pitchFamily="34" charset="0"/>
                <a:ea typeface="Lato" panose="020F0502020204030203" pitchFamily="34" charset="0"/>
                <a:cs typeface="Lato" panose="020F0502020204030203" pitchFamily="34" charset="0"/>
              </a:rPr>
              <a:t>pcpfm</a:t>
            </a:r>
            <a:endParaRPr lang="en-US" b="1"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11D106C0-B1A7-49F9-5CF2-2551A135309D}"/>
              </a:ext>
            </a:extLst>
          </p:cNvPr>
          <p:cNvPicPr>
            <a:picLocks noChangeAspect="1"/>
          </p:cNvPicPr>
          <p:nvPr/>
        </p:nvPicPr>
        <p:blipFill>
          <a:blip r:embed="rId7"/>
          <a:stretch>
            <a:fillRect/>
          </a:stretch>
        </p:blipFill>
        <p:spPr>
          <a:xfrm>
            <a:off x="6919951" y="4039012"/>
            <a:ext cx="4895226" cy="912008"/>
          </a:xfrm>
          <a:prstGeom prst="rect">
            <a:avLst/>
          </a:prstGeom>
        </p:spPr>
      </p:pic>
    </p:spTree>
    <p:extLst>
      <p:ext uri="{BB962C8B-B14F-4D97-AF65-F5344CB8AC3E}">
        <p14:creationId xmlns:p14="http://schemas.microsoft.com/office/powerpoint/2010/main" val="912871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BEC84-1903-3192-10A6-3C77F53EC538}"/>
              </a:ext>
            </a:extLst>
          </p:cNvPr>
          <p:cNvSpPr txBox="1"/>
          <p:nvPr/>
        </p:nvSpPr>
        <p:spPr>
          <a:xfrm>
            <a:off x="2288140" y="0"/>
            <a:ext cx="7615719" cy="733727"/>
          </a:xfrm>
          <a:prstGeom prst="rect">
            <a:avLst/>
          </a:prstGeom>
          <a:noFill/>
        </p:spPr>
        <p:txBody>
          <a:bodyPr wrap="square">
            <a:spAutoFit/>
          </a:bodyPr>
          <a:lstStyle/>
          <a:p>
            <a:pPr lvl="1" algn="ctr">
              <a:lnSpc>
                <a:spcPct val="150000"/>
              </a:lnSpc>
            </a:pPr>
            <a:r>
              <a:rPr lang="en-US" sz="3200" b="1" dirty="0">
                <a:latin typeface="Lato" panose="020F0502020204030203" pitchFamily="34" charset="0"/>
                <a:ea typeface="Lato" panose="020F0502020204030203" pitchFamily="34" charset="0"/>
                <a:cs typeface="Lato" panose="020F0502020204030203" pitchFamily="34" charset="0"/>
              </a:rPr>
              <a:t>Development with the community</a:t>
            </a:r>
          </a:p>
        </p:txBody>
      </p:sp>
      <p:sp>
        <p:nvSpPr>
          <p:cNvPr id="5" name="TextBox 4">
            <a:extLst>
              <a:ext uri="{FF2B5EF4-FFF2-40B4-BE49-F238E27FC236}">
                <a16:creationId xmlns:a16="http://schemas.microsoft.com/office/drawing/2014/main" id="{8A885D62-4221-4A21-2EC7-B0F2301C72C0}"/>
              </a:ext>
            </a:extLst>
          </p:cNvPr>
          <p:cNvSpPr txBox="1"/>
          <p:nvPr/>
        </p:nvSpPr>
        <p:spPr>
          <a:xfrm>
            <a:off x="478969" y="733727"/>
            <a:ext cx="11234057" cy="16813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Both </a:t>
            </a:r>
            <a:r>
              <a:rPr lang="en-US" sz="2400" dirty="0" err="1">
                <a:latin typeface="Lato" panose="020F0502020204030203" pitchFamily="34" charset="0"/>
                <a:ea typeface="Lato" panose="020F0502020204030203" pitchFamily="34" charset="0"/>
                <a:cs typeface="Lato" panose="020F0502020204030203" pitchFamily="34" charset="0"/>
              </a:rPr>
              <a:t>Asari</a:t>
            </a:r>
            <a:r>
              <a:rPr lang="en-US" sz="2400" dirty="0">
                <a:latin typeface="Lato" panose="020F0502020204030203" pitchFamily="34" charset="0"/>
                <a:ea typeface="Lato" panose="020F0502020204030203" pitchFamily="34" charset="0"/>
                <a:cs typeface="Lato" panose="020F0502020204030203" pitchFamily="34" charset="0"/>
              </a:rPr>
              <a:t> and pipeline are open-source</a:t>
            </a:r>
          </a:p>
          <a:p>
            <a:pPr marL="285750" indent="-285750">
              <a:lnSpc>
                <a:spcPct val="150000"/>
              </a:lnSpc>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Reuse welcome</a:t>
            </a:r>
          </a:p>
          <a:p>
            <a:pPr marL="285750" indent="-285750">
              <a:lnSpc>
                <a:spcPct val="150000"/>
              </a:lnSpc>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Feel free to submit issues and request features</a:t>
            </a:r>
          </a:p>
        </p:txBody>
      </p:sp>
      <p:pic>
        <p:nvPicPr>
          <p:cNvPr id="2" name="Picture 1">
            <a:extLst>
              <a:ext uri="{FF2B5EF4-FFF2-40B4-BE49-F238E27FC236}">
                <a16:creationId xmlns:a16="http://schemas.microsoft.com/office/drawing/2014/main" id="{F2642955-81DB-D9BF-FD22-C5B083C5E313}"/>
              </a:ext>
            </a:extLst>
          </p:cNvPr>
          <p:cNvPicPr>
            <a:picLocks noChangeAspect="1"/>
          </p:cNvPicPr>
          <p:nvPr/>
        </p:nvPicPr>
        <p:blipFill>
          <a:blip r:embed="rId3"/>
          <a:stretch>
            <a:fillRect/>
          </a:stretch>
        </p:blipFill>
        <p:spPr>
          <a:xfrm>
            <a:off x="1687992" y="2578560"/>
            <a:ext cx="8816009" cy="4027648"/>
          </a:xfrm>
          <a:prstGeom prst="rect">
            <a:avLst/>
          </a:prstGeom>
        </p:spPr>
      </p:pic>
    </p:spTree>
    <p:extLst>
      <p:ext uri="{BB962C8B-B14F-4D97-AF65-F5344CB8AC3E}">
        <p14:creationId xmlns:p14="http://schemas.microsoft.com/office/powerpoint/2010/main" val="3077051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3CBDAA94-C532-F890-AA5B-60153FC7D3B4}"/>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Acknowledgements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The Jackson Laboratory for Genomic Medicine">
            <a:extLst>
              <a:ext uri="{FF2B5EF4-FFF2-40B4-BE49-F238E27FC236}">
                <a16:creationId xmlns:a16="http://schemas.microsoft.com/office/drawing/2014/main" id="{66D367CE-9761-1314-2452-D8E5ECCD0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684" y="1995385"/>
            <a:ext cx="3499347" cy="197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C4FF18-DDD2-CD80-A3DA-304E963349DC}"/>
              </a:ext>
            </a:extLst>
          </p:cNvPr>
          <p:cNvSpPr txBox="1"/>
          <p:nvPr/>
        </p:nvSpPr>
        <p:spPr>
          <a:xfrm>
            <a:off x="7981640" y="755273"/>
            <a:ext cx="4171699"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The Jackson Laboratory for Genomic Medicine </a:t>
            </a:r>
          </a:p>
          <a:p>
            <a:pPr algn="ctr"/>
            <a:r>
              <a:rPr lang="en-US" sz="2133" dirty="0">
                <a:latin typeface="Lato" panose="020F0502020204030203" pitchFamily="34" charset="0"/>
                <a:ea typeface="Lato" panose="020F0502020204030203" pitchFamily="34" charset="0"/>
                <a:cs typeface="Lato" panose="020F0502020204030203" pitchFamily="34" charset="0"/>
              </a:rPr>
              <a:t>Farmington, CT</a:t>
            </a:r>
          </a:p>
        </p:txBody>
      </p:sp>
      <p:sp>
        <p:nvSpPr>
          <p:cNvPr id="7" name="TextBox 6">
            <a:extLst>
              <a:ext uri="{FF2B5EF4-FFF2-40B4-BE49-F238E27FC236}">
                <a16:creationId xmlns:a16="http://schemas.microsoft.com/office/drawing/2014/main" id="{F1F4AF37-D9B9-0BF8-7DD7-D3B079F9754F}"/>
              </a:ext>
            </a:extLst>
          </p:cNvPr>
          <p:cNvSpPr txBox="1"/>
          <p:nvPr/>
        </p:nvSpPr>
        <p:spPr>
          <a:xfrm>
            <a:off x="136969" y="840970"/>
            <a:ext cx="4778064" cy="2389950"/>
          </a:xfrm>
          <a:prstGeom prst="rect">
            <a:avLst/>
          </a:prstGeom>
          <a:noFill/>
        </p:spPr>
        <p:txBody>
          <a:bodyPr wrap="square" rtlCol="0">
            <a:spAutoFit/>
          </a:bodyPr>
          <a:lstStyle/>
          <a:p>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 Group</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Shuzhao</a:t>
            </a:r>
            <a:r>
              <a:rPr lang="en-US" sz="2133" dirty="0">
                <a:latin typeface="Lato" panose="020F0502020204030203" pitchFamily="34" charset="0"/>
                <a:ea typeface="Lato" panose="020F0502020204030203" pitchFamily="34" charset="0"/>
                <a:cs typeface="Lato" panose="020F0502020204030203" pitchFamily="34" charset="0"/>
              </a:rPr>
              <a:t> Li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Yuanye</a:t>
            </a:r>
            <a:r>
              <a:rPr lang="en-US" sz="2133" dirty="0">
                <a:latin typeface="Lato" panose="020F0502020204030203" pitchFamily="34" charset="0"/>
                <a:ea typeface="Lato" panose="020F0502020204030203" pitchFamily="34" charset="0"/>
                <a:cs typeface="Lato" panose="020F0502020204030203" pitchFamily="34" charset="0"/>
              </a:rPr>
              <a:t> Chi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Shujian</a:t>
            </a:r>
            <a:r>
              <a:rPr lang="en-US" sz="2133" dirty="0">
                <a:latin typeface="Lato" panose="020F0502020204030203" pitchFamily="34" charset="0"/>
                <a:ea typeface="Lato" panose="020F0502020204030203" pitchFamily="34" charset="0"/>
                <a:cs typeface="Lato" panose="020F0502020204030203" pitchFamily="34" charset="0"/>
              </a:rPr>
              <a:t> Cheng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Maheshwor</a:t>
            </a:r>
            <a:r>
              <a:rPr lang="en-US" sz="2133" dirty="0">
                <a:latin typeface="Lato" panose="020F0502020204030203" pitchFamily="34" charset="0"/>
                <a:ea typeface="Lato" panose="020F0502020204030203" pitchFamily="34" charset="0"/>
                <a:cs typeface="Lato" panose="020F0502020204030203" pitchFamily="34" charset="0"/>
              </a:rPr>
              <a:t> Thapa</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Minghao</a:t>
            </a:r>
            <a:r>
              <a:rPr lang="en-US" sz="2133" dirty="0">
                <a:latin typeface="Lato" panose="020F0502020204030203" pitchFamily="34" charset="0"/>
                <a:ea typeface="Lato" panose="020F0502020204030203" pitchFamily="34" charset="0"/>
                <a:cs typeface="Lato" panose="020F0502020204030203" pitchFamily="34" charset="0"/>
              </a:rPr>
              <a:t> Gong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Amnah</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Siddiqa</a:t>
            </a:r>
            <a:r>
              <a:rPr lang="en-US" sz="2133" dirty="0">
                <a:latin typeface="Lato" panose="020F0502020204030203" pitchFamily="34" charset="0"/>
                <a:ea typeface="Lato" panose="020F0502020204030203" pitchFamily="34" charset="0"/>
                <a:cs typeface="Lato" panose="020F0502020204030203" pitchFamily="34" charset="0"/>
              </a:rPr>
              <a:t> (Former)</a:t>
            </a:r>
          </a:p>
        </p:txBody>
      </p:sp>
      <p:sp>
        <p:nvSpPr>
          <p:cNvPr id="9" name="TextBox 8">
            <a:extLst>
              <a:ext uri="{FF2B5EF4-FFF2-40B4-BE49-F238E27FC236}">
                <a16:creationId xmlns:a16="http://schemas.microsoft.com/office/drawing/2014/main" id="{6AB8B6D0-08A7-8BA1-6B5C-13AECE0D8059}"/>
              </a:ext>
            </a:extLst>
          </p:cNvPr>
          <p:cNvSpPr txBox="1"/>
          <p:nvPr/>
        </p:nvSpPr>
        <p:spPr>
          <a:xfrm>
            <a:off x="7916325" y="4153667"/>
            <a:ext cx="4778064" cy="1734064"/>
          </a:xfrm>
          <a:prstGeom prst="rect">
            <a:avLst/>
          </a:prstGeom>
          <a:noFill/>
        </p:spPr>
        <p:txBody>
          <a:bodyPr wrap="square" rtlCol="0">
            <a:spAutoFit/>
          </a:bodyPr>
          <a:lstStyle/>
          <a:p>
            <a:pPr algn="ctr"/>
            <a:r>
              <a:rPr lang="en-US" sz="2667" dirty="0">
                <a:latin typeface="Calibri" panose="020F0502020204030204" pitchFamily="34" charset="0"/>
                <a:cs typeface="Calibri" panose="020F0502020204030204" pitchFamily="34" charset="0"/>
              </a:rPr>
              <a:t>Funding</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UM1HG012651</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RO1AI149746</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U01CA235493</a:t>
            </a:r>
          </a:p>
        </p:txBody>
      </p:sp>
      <p:sp>
        <p:nvSpPr>
          <p:cNvPr id="10" name="TextBox 9">
            <a:extLst>
              <a:ext uri="{FF2B5EF4-FFF2-40B4-BE49-F238E27FC236}">
                <a16:creationId xmlns:a16="http://schemas.microsoft.com/office/drawing/2014/main" id="{3D5C78C4-54FE-E535-B967-C1DB02C84685}"/>
              </a:ext>
            </a:extLst>
          </p:cNvPr>
          <p:cNvSpPr txBox="1"/>
          <p:nvPr/>
        </p:nvSpPr>
        <p:spPr>
          <a:xfrm>
            <a:off x="4112996" y="840970"/>
            <a:ext cx="4171700" cy="5015797"/>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Other JAX Collaborators</a:t>
            </a:r>
          </a:p>
          <a:p>
            <a:endParaRPr lang="en-US" sz="2133" dirty="0">
              <a:latin typeface="Lato" panose="020F0502020204030203" pitchFamily="34" charset="0"/>
              <a:ea typeface="Lato" panose="020F0502020204030203" pitchFamily="34" charset="0"/>
              <a:cs typeface="Lato" panose="020F0502020204030203" pitchFamily="34" charset="0"/>
            </a:endParaRPr>
          </a:p>
          <a:p>
            <a:r>
              <a:rPr lang="en-US" sz="2133" u="sng" dirty="0">
                <a:latin typeface="Lato" panose="020F0502020204030203" pitchFamily="34" charset="0"/>
                <a:ea typeface="Lato" panose="020F0502020204030203" pitchFamily="34" charset="0"/>
                <a:cs typeface="Lato" panose="020F0502020204030203" pitchFamily="34" charset="0"/>
              </a:rPr>
              <a:t>Robson Lab</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Juliana </a:t>
            </a:r>
            <a:r>
              <a:rPr lang="en-US" sz="2133" dirty="0" err="1">
                <a:latin typeface="Lato" panose="020F0502020204030203" pitchFamily="34" charset="0"/>
                <a:ea typeface="Lato" panose="020F0502020204030203" pitchFamily="34" charset="0"/>
                <a:cs typeface="Lato" panose="020F0502020204030203" pitchFamily="34" charset="0"/>
              </a:rPr>
              <a:t>Alcoforado</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Diniz</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Zukai</a:t>
            </a:r>
            <a:r>
              <a:rPr lang="en-US" sz="2133" dirty="0">
                <a:latin typeface="Lato" panose="020F0502020204030203" pitchFamily="34" charset="0"/>
                <a:ea typeface="Lato" panose="020F0502020204030203" pitchFamily="34" charset="0"/>
                <a:cs typeface="Lato" panose="020F0502020204030203" pitchFamily="34" charset="0"/>
              </a:rPr>
              <a:t> Liu</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Arti </a:t>
            </a:r>
            <a:r>
              <a:rPr lang="en-US" sz="2133" dirty="0" err="1">
                <a:latin typeface="Lato" panose="020F0502020204030203" pitchFamily="34" charset="0"/>
                <a:ea typeface="Lato" panose="020F0502020204030203" pitchFamily="34" charset="0"/>
                <a:cs typeface="Lato" panose="020F0502020204030203" pitchFamily="34" charset="0"/>
              </a:rPr>
              <a:t>Taggar</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Dylan Baker</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Anahita Amiri </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152384"/>
            <a:r>
              <a:rPr lang="en-US" sz="2133" u="sng" dirty="0">
                <a:latin typeface="Lato" panose="020F0502020204030203" pitchFamily="34" charset="0"/>
                <a:ea typeface="Lato" panose="020F0502020204030203" pitchFamily="34" charset="0"/>
                <a:cs typeface="Lato" panose="020F0502020204030203" pitchFamily="34" charset="0"/>
              </a:rPr>
              <a:t>Non-Jax Collaborators</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Stephen Barnes </a:t>
            </a:r>
          </a:p>
          <a:p>
            <a:pPr marL="495284" indent="-342900">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Jianguo</a:t>
            </a:r>
            <a:r>
              <a:rPr lang="en-US" sz="2133" dirty="0">
                <a:latin typeface="Lato" panose="020F0502020204030203" pitchFamily="34" charset="0"/>
                <a:ea typeface="Lato" panose="020F0502020204030203" pitchFamily="34" charset="0"/>
                <a:cs typeface="Lato" panose="020F0502020204030203" pitchFamily="34" charset="0"/>
              </a:rPr>
              <a:t> (Jeff) Xia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Lei Xu</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7249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967" y="1908790"/>
            <a:ext cx="5742334" cy="4074289"/>
          </a:xfrm>
          <a:prstGeom prst="rect">
            <a:avLst/>
          </a:prstGeom>
        </p:spPr>
      </p:pic>
      <p:sp>
        <p:nvSpPr>
          <p:cNvPr id="8" name="Rounded Rectangular Callout 7"/>
          <p:cNvSpPr/>
          <p:nvPr/>
        </p:nvSpPr>
        <p:spPr>
          <a:xfrm>
            <a:off x="6483941" y="1533365"/>
            <a:ext cx="4588328" cy="1672336"/>
          </a:xfrm>
          <a:prstGeom prst="wedgeRoundRectCallout">
            <a:avLst>
              <a:gd name="adj1" fmla="val -61165"/>
              <a:gd name="adj2" fmla="val 8300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dirty="0">
                <a:solidFill>
                  <a:prstClr val="black"/>
                </a:solidFill>
              </a:rPr>
              <a:t>So, you know, the molecular biologists don't think biochemistry. And so the cancer field is now controlled by molecular biologists. You know, whereas, you know, when I was a boy, molecular biologists didn't exist and the big people that everyone respected were the good biochemists, starting with Warburg. </a:t>
            </a:r>
          </a:p>
        </p:txBody>
      </p:sp>
      <p:sp>
        <p:nvSpPr>
          <p:cNvPr id="9" name="Rounded Rectangular Callout 8"/>
          <p:cNvSpPr/>
          <p:nvPr/>
        </p:nvSpPr>
        <p:spPr>
          <a:xfrm>
            <a:off x="6669770" y="3902117"/>
            <a:ext cx="3907139" cy="1518970"/>
          </a:xfrm>
          <a:prstGeom prst="wedgeRoundRectCallout">
            <a:avLst>
              <a:gd name="adj1" fmla="val -61165"/>
              <a:gd name="adj2" fmla="val 8300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dirty="0">
                <a:solidFill>
                  <a:prstClr val="black"/>
                </a:solidFill>
              </a:rPr>
              <a:t>So you know, if I were, you know, doing a PhD, I'd do it </a:t>
            </a:r>
            <a:r>
              <a:rPr lang="en-US" sz="1400" u="sng" dirty="0">
                <a:solidFill>
                  <a:prstClr val="black"/>
                </a:solidFill>
              </a:rPr>
              <a:t>metabolomics</a:t>
            </a:r>
            <a:r>
              <a:rPr lang="en-US" sz="1400" dirty="0">
                <a:solidFill>
                  <a:prstClr val="black"/>
                </a:solidFill>
              </a:rPr>
              <a:t>, you know, if you wanted to be a biochemist because you're likely to get a good job afterward, </a:t>
            </a:r>
            <a:r>
              <a:rPr lang="en-US" sz="1400" dirty="0" err="1">
                <a:solidFill>
                  <a:prstClr val="black"/>
                </a:solidFill>
              </a:rPr>
              <a:t>'cause</a:t>
            </a:r>
            <a:r>
              <a:rPr lang="en-US" sz="1400" dirty="0">
                <a:solidFill>
                  <a:prstClr val="black"/>
                </a:solidFill>
              </a:rPr>
              <a:t> everyone will see the need for it.</a:t>
            </a:r>
          </a:p>
        </p:txBody>
      </p:sp>
      <p:sp>
        <p:nvSpPr>
          <p:cNvPr id="10" name="Title 1"/>
          <p:cNvSpPr>
            <a:spLocks noGrp="1"/>
          </p:cNvSpPr>
          <p:nvPr>
            <p:ph type="title"/>
          </p:nvPr>
        </p:nvSpPr>
        <p:spPr>
          <a:xfrm>
            <a:off x="410218" y="87086"/>
            <a:ext cx="10131425" cy="1156447"/>
          </a:xfrm>
        </p:spPr>
        <p:txBody>
          <a:bodyPr/>
          <a:lstStyle/>
          <a:p>
            <a:pPr lvl="0"/>
            <a:r>
              <a:rPr lang="en-US" dirty="0"/>
              <a:t>A comment on Metabolomics from 2009</a:t>
            </a:r>
            <a:endParaRPr dirty="0"/>
          </a:p>
        </p:txBody>
      </p:sp>
    </p:spTree>
    <p:extLst>
      <p:ext uri="{BB962C8B-B14F-4D97-AF65-F5344CB8AC3E}">
        <p14:creationId xmlns:p14="http://schemas.microsoft.com/office/powerpoint/2010/main" val="12983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96B4-D83D-787F-BC57-341B95F95B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674D61-38EB-3546-150D-3E9FB77042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082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D50C-182B-6494-AA48-91062746E97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196E505E-0549-1A03-7CCC-AAA8C65E61B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650B4B18-CA4A-6D49-B430-9D56A2E7D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pic>
        <p:nvPicPr>
          <p:cNvPr id="2" name="Picture 1">
            <a:extLst>
              <a:ext uri="{FF2B5EF4-FFF2-40B4-BE49-F238E27FC236}">
                <a16:creationId xmlns:a16="http://schemas.microsoft.com/office/drawing/2014/main" id="{4E3E7E24-1119-FFD1-0BDC-A4A1B6533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02" y="1024854"/>
            <a:ext cx="8770741" cy="2303669"/>
          </a:xfrm>
          <a:prstGeom prst="rect">
            <a:avLst/>
          </a:prstGeom>
        </p:spPr>
      </p:pic>
      <p:pic>
        <p:nvPicPr>
          <p:cNvPr id="5" name="Picture 4">
            <a:extLst>
              <a:ext uri="{FF2B5EF4-FFF2-40B4-BE49-F238E27FC236}">
                <a16:creationId xmlns:a16="http://schemas.microsoft.com/office/drawing/2014/main" id="{9D392086-1B4D-4854-AD24-AAD824BF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25" y="1379077"/>
            <a:ext cx="8770741" cy="2303669"/>
          </a:xfrm>
          <a:prstGeom prst="rect">
            <a:avLst/>
          </a:prstGeom>
        </p:spPr>
      </p:pic>
      <p:pic>
        <p:nvPicPr>
          <p:cNvPr id="7" name="Picture 6">
            <a:extLst>
              <a:ext uri="{FF2B5EF4-FFF2-40B4-BE49-F238E27FC236}">
                <a16:creationId xmlns:a16="http://schemas.microsoft.com/office/drawing/2014/main" id="{0597AD5D-2629-E764-3E87-F3F6B49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608" y="1777883"/>
            <a:ext cx="8770741" cy="2303669"/>
          </a:xfrm>
          <a:prstGeom prst="rect">
            <a:avLst/>
          </a:prstGeom>
        </p:spPr>
      </p:pic>
      <p:pic>
        <p:nvPicPr>
          <p:cNvPr id="8" name="Picture 7">
            <a:extLst>
              <a:ext uri="{FF2B5EF4-FFF2-40B4-BE49-F238E27FC236}">
                <a16:creationId xmlns:a16="http://schemas.microsoft.com/office/drawing/2014/main" id="{9A180423-40E6-CED7-6DC6-938937D95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891" y="2176689"/>
            <a:ext cx="8770741" cy="2303669"/>
          </a:xfrm>
          <a:prstGeom prst="rect">
            <a:avLst/>
          </a:prstGeom>
        </p:spPr>
      </p:pic>
      <p:pic>
        <p:nvPicPr>
          <p:cNvPr id="9" name="Picture 8">
            <a:extLst>
              <a:ext uri="{FF2B5EF4-FFF2-40B4-BE49-F238E27FC236}">
                <a16:creationId xmlns:a16="http://schemas.microsoft.com/office/drawing/2014/main" id="{2AAE41ED-7947-5B54-4029-ED8DA803C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174" y="2530911"/>
            <a:ext cx="8770741" cy="2303669"/>
          </a:xfrm>
          <a:prstGeom prst="rect">
            <a:avLst/>
          </a:prstGeom>
        </p:spPr>
      </p:pic>
      <p:pic>
        <p:nvPicPr>
          <p:cNvPr id="10" name="Picture 9">
            <a:extLst>
              <a:ext uri="{FF2B5EF4-FFF2-40B4-BE49-F238E27FC236}">
                <a16:creationId xmlns:a16="http://schemas.microsoft.com/office/drawing/2014/main" id="{4222A306-11D4-5507-D225-6DFED918E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457" y="2994946"/>
            <a:ext cx="8770741" cy="2303669"/>
          </a:xfrm>
          <a:prstGeom prst="rect">
            <a:avLst/>
          </a:prstGeom>
        </p:spPr>
      </p:pic>
      <p:sp>
        <p:nvSpPr>
          <p:cNvPr id="13" name="TextBox 12">
            <a:extLst>
              <a:ext uri="{FF2B5EF4-FFF2-40B4-BE49-F238E27FC236}">
                <a16:creationId xmlns:a16="http://schemas.microsoft.com/office/drawing/2014/main" id="{B90EFB2B-DB62-0A65-EEAB-F3F02B002A8E}"/>
              </a:ext>
            </a:extLst>
          </p:cNvPr>
          <p:cNvSpPr txBox="1"/>
          <p:nvPr/>
        </p:nvSpPr>
        <p:spPr>
          <a:xfrm>
            <a:off x="323194" y="4555998"/>
            <a:ext cx="2364827" cy="646331"/>
          </a:xfrm>
          <a:prstGeom prst="rect">
            <a:avLst/>
          </a:prstGeom>
          <a:noFill/>
        </p:spPr>
        <p:txBody>
          <a:bodyPr wrap="square" rtlCol="0">
            <a:spAutoFit/>
          </a:bodyPr>
          <a:lstStyle/>
          <a:p>
            <a:pPr algn="ctr"/>
            <a:r>
              <a:rPr lang="en-US" dirty="0"/>
              <a:t>Chromatographic Retention Time</a:t>
            </a:r>
          </a:p>
        </p:txBody>
      </p:sp>
      <p:pic>
        <p:nvPicPr>
          <p:cNvPr id="15" name="Picture 14">
            <a:extLst>
              <a:ext uri="{FF2B5EF4-FFF2-40B4-BE49-F238E27FC236}">
                <a16:creationId xmlns:a16="http://schemas.microsoft.com/office/drawing/2014/main" id="{839CEA69-48B6-F859-FF09-73AEBDA25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740" y="3328523"/>
            <a:ext cx="8770741" cy="2303669"/>
          </a:xfrm>
          <a:prstGeom prst="rect">
            <a:avLst/>
          </a:prstGeom>
        </p:spPr>
      </p:pic>
      <p:cxnSp>
        <p:nvCxnSpPr>
          <p:cNvPr id="12" name="Straight Arrow Connector 11">
            <a:extLst>
              <a:ext uri="{FF2B5EF4-FFF2-40B4-BE49-F238E27FC236}">
                <a16:creationId xmlns:a16="http://schemas.microsoft.com/office/drawing/2014/main" id="{8C9078D1-0D99-52D0-8FD5-476369C8F9B3}"/>
              </a:ext>
            </a:extLst>
          </p:cNvPr>
          <p:cNvCxnSpPr>
            <a:cxnSpLocks/>
          </p:cNvCxnSpPr>
          <p:nvPr/>
        </p:nvCxnSpPr>
        <p:spPr>
          <a:xfrm>
            <a:off x="236483" y="2853559"/>
            <a:ext cx="4329120" cy="335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D3DF4-C239-9862-BFB5-0FCFBB40CBE1}"/>
              </a:ext>
            </a:extLst>
          </p:cNvPr>
          <p:cNvSpPr txBox="1"/>
          <p:nvPr/>
        </p:nvSpPr>
        <p:spPr>
          <a:xfrm>
            <a:off x="4812120" y="5560434"/>
            <a:ext cx="7382843" cy="923330"/>
          </a:xfrm>
          <a:prstGeom prst="rect">
            <a:avLst/>
          </a:prstGeom>
          <a:noFill/>
        </p:spPr>
        <p:txBody>
          <a:bodyPr wrap="square" rtlCol="0">
            <a:spAutoFit/>
          </a:bodyPr>
          <a:lstStyle/>
          <a:p>
            <a:pPr algn="ctr"/>
            <a:r>
              <a:rPr lang="en-US" dirty="0"/>
              <a:t>Additionally, most experiments couple chromatography to mass spectrometry meaning multiple spectra for each sample. Data becomes complex quickly.</a:t>
            </a:r>
          </a:p>
        </p:txBody>
      </p:sp>
    </p:spTree>
    <p:extLst>
      <p:ext uri="{BB962C8B-B14F-4D97-AF65-F5344CB8AC3E}">
        <p14:creationId xmlns:p14="http://schemas.microsoft.com/office/powerpoint/2010/main" val="2233806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DA477-8AA2-5B4B-E1FD-8640CAFFE7E1}"/>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565A522-FCEA-9608-BA71-476A597FCFF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LC-MS Pre-Processing</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F3BAC064-EBEE-F983-874F-CEA810699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1185410"/>
            <a:ext cx="2229594" cy="585612"/>
          </a:xfrm>
          <a:prstGeom prst="rect">
            <a:avLst/>
          </a:prstGeom>
        </p:spPr>
      </p:pic>
      <p:pic>
        <p:nvPicPr>
          <p:cNvPr id="11" name="Picture 10">
            <a:extLst>
              <a:ext uri="{FF2B5EF4-FFF2-40B4-BE49-F238E27FC236}">
                <a16:creationId xmlns:a16="http://schemas.microsoft.com/office/drawing/2014/main" id="{F70B295E-7655-19BA-7D38-10C4612FE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1337810"/>
            <a:ext cx="2229594" cy="585612"/>
          </a:xfrm>
          <a:prstGeom prst="rect">
            <a:avLst/>
          </a:prstGeom>
        </p:spPr>
      </p:pic>
      <p:pic>
        <p:nvPicPr>
          <p:cNvPr id="14" name="Picture 13">
            <a:extLst>
              <a:ext uri="{FF2B5EF4-FFF2-40B4-BE49-F238E27FC236}">
                <a16:creationId xmlns:a16="http://schemas.microsoft.com/office/drawing/2014/main" id="{275DEDB8-4289-1267-73C2-C9F09977C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1490210"/>
            <a:ext cx="2229594" cy="585612"/>
          </a:xfrm>
          <a:prstGeom prst="rect">
            <a:avLst/>
          </a:prstGeom>
        </p:spPr>
      </p:pic>
      <p:pic>
        <p:nvPicPr>
          <p:cNvPr id="17" name="Picture 16">
            <a:extLst>
              <a:ext uri="{FF2B5EF4-FFF2-40B4-BE49-F238E27FC236}">
                <a16:creationId xmlns:a16="http://schemas.microsoft.com/office/drawing/2014/main" id="{673B41C4-0DA8-9AAC-3658-31381AF5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1642610"/>
            <a:ext cx="2229594" cy="585612"/>
          </a:xfrm>
          <a:prstGeom prst="rect">
            <a:avLst/>
          </a:prstGeom>
        </p:spPr>
      </p:pic>
      <p:pic>
        <p:nvPicPr>
          <p:cNvPr id="18" name="Picture 17">
            <a:extLst>
              <a:ext uri="{FF2B5EF4-FFF2-40B4-BE49-F238E27FC236}">
                <a16:creationId xmlns:a16="http://schemas.microsoft.com/office/drawing/2014/main" id="{901C7E7B-C35E-5C4F-9BB5-D2BDBDD76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1795010"/>
            <a:ext cx="2229594" cy="585612"/>
          </a:xfrm>
          <a:prstGeom prst="rect">
            <a:avLst/>
          </a:prstGeom>
        </p:spPr>
      </p:pic>
      <p:sp>
        <p:nvSpPr>
          <p:cNvPr id="19" name="Right Arrow 18">
            <a:extLst>
              <a:ext uri="{FF2B5EF4-FFF2-40B4-BE49-F238E27FC236}">
                <a16:creationId xmlns:a16="http://schemas.microsoft.com/office/drawing/2014/main" id="{7C6CEE4F-1C82-9403-93DE-D8D041ED0F77}"/>
              </a:ext>
            </a:extLst>
          </p:cNvPr>
          <p:cNvSpPr/>
          <p:nvPr/>
        </p:nvSpPr>
        <p:spPr>
          <a:xfrm>
            <a:off x="6929564" y="2372559"/>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E12827D-3509-5650-5E40-3C5B8B8B87B3}"/>
              </a:ext>
            </a:extLst>
          </p:cNvPr>
          <p:cNvSpPr txBox="1"/>
          <p:nvPr/>
        </p:nvSpPr>
        <p:spPr>
          <a:xfrm>
            <a:off x="6766478" y="1762959"/>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575D8AF2-1294-EE34-FD92-449DCBA3B29B}"/>
              </a:ext>
            </a:extLst>
          </p:cNvPr>
          <p:cNvPicPr>
            <a:picLocks noChangeAspect="1"/>
          </p:cNvPicPr>
          <p:nvPr/>
        </p:nvPicPr>
        <p:blipFill>
          <a:blip r:embed="rId4"/>
          <a:stretch>
            <a:fillRect/>
          </a:stretch>
        </p:blipFill>
        <p:spPr>
          <a:xfrm>
            <a:off x="8470859" y="1214032"/>
            <a:ext cx="2855221" cy="2769257"/>
          </a:xfrm>
          <a:prstGeom prst="rect">
            <a:avLst/>
          </a:prstGeom>
        </p:spPr>
      </p:pic>
      <p:pic>
        <p:nvPicPr>
          <p:cNvPr id="23" name="Picture 22">
            <a:extLst>
              <a:ext uri="{FF2B5EF4-FFF2-40B4-BE49-F238E27FC236}">
                <a16:creationId xmlns:a16="http://schemas.microsoft.com/office/drawing/2014/main" id="{0E5F61AC-755C-3901-AF56-450C3D85F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1200761"/>
            <a:ext cx="2229594" cy="585612"/>
          </a:xfrm>
          <a:prstGeom prst="rect">
            <a:avLst/>
          </a:prstGeom>
        </p:spPr>
      </p:pic>
      <p:pic>
        <p:nvPicPr>
          <p:cNvPr id="24" name="Picture 23">
            <a:extLst>
              <a:ext uri="{FF2B5EF4-FFF2-40B4-BE49-F238E27FC236}">
                <a16:creationId xmlns:a16="http://schemas.microsoft.com/office/drawing/2014/main" id="{D6EB564F-484F-6772-F531-728680DE3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1353161"/>
            <a:ext cx="2229594" cy="585612"/>
          </a:xfrm>
          <a:prstGeom prst="rect">
            <a:avLst/>
          </a:prstGeom>
        </p:spPr>
      </p:pic>
      <p:pic>
        <p:nvPicPr>
          <p:cNvPr id="25" name="Picture 24">
            <a:extLst>
              <a:ext uri="{FF2B5EF4-FFF2-40B4-BE49-F238E27FC236}">
                <a16:creationId xmlns:a16="http://schemas.microsoft.com/office/drawing/2014/main" id="{281C4574-5E58-9781-12A5-0E605609F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1505561"/>
            <a:ext cx="2229594" cy="585612"/>
          </a:xfrm>
          <a:prstGeom prst="rect">
            <a:avLst/>
          </a:prstGeom>
        </p:spPr>
      </p:pic>
      <p:pic>
        <p:nvPicPr>
          <p:cNvPr id="26" name="Picture 25">
            <a:extLst>
              <a:ext uri="{FF2B5EF4-FFF2-40B4-BE49-F238E27FC236}">
                <a16:creationId xmlns:a16="http://schemas.microsoft.com/office/drawing/2014/main" id="{F4F60AB3-3767-F9AF-F4F3-BA8FE20AE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1657961"/>
            <a:ext cx="2229594" cy="585612"/>
          </a:xfrm>
          <a:prstGeom prst="rect">
            <a:avLst/>
          </a:prstGeom>
        </p:spPr>
      </p:pic>
      <p:pic>
        <p:nvPicPr>
          <p:cNvPr id="27" name="Picture 26">
            <a:extLst>
              <a:ext uri="{FF2B5EF4-FFF2-40B4-BE49-F238E27FC236}">
                <a16:creationId xmlns:a16="http://schemas.microsoft.com/office/drawing/2014/main" id="{A09F1E64-9A01-AEB0-89AF-CD20DD8E2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1810361"/>
            <a:ext cx="2229594" cy="585612"/>
          </a:xfrm>
          <a:prstGeom prst="rect">
            <a:avLst/>
          </a:prstGeom>
        </p:spPr>
      </p:pic>
      <p:pic>
        <p:nvPicPr>
          <p:cNvPr id="28" name="Picture 27">
            <a:extLst>
              <a:ext uri="{FF2B5EF4-FFF2-40B4-BE49-F238E27FC236}">
                <a16:creationId xmlns:a16="http://schemas.microsoft.com/office/drawing/2014/main" id="{F6AD222B-5397-A3FA-4443-F44986590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576432"/>
            <a:ext cx="2229594" cy="585612"/>
          </a:xfrm>
          <a:prstGeom prst="rect">
            <a:avLst/>
          </a:prstGeom>
        </p:spPr>
      </p:pic>
      <p:pic>
        <p:nvPicPr>
          <p:cNvPr id="29" name="Picture 28">
            <a:extLst>
              <a:ext uri="{FF2B5EF4-FFF2-40B4-BE49-F238E27FC236}">
                <a16:creationId xmlns:a16="http://schemas.microsoft.com/office/drawing/2014/main" id="{6673FEF5-A245-189F-DAC8-AD2638F7F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728832"/>
            <a:ext cx="2229594" cy="585612"/>
          </a:xfrm>
          <a:prstGeom prst="rect">
            <a:avLst/>
          </a:prstGeom>
        </p:spPr>
      </p:pic>
      <p:pic>
        <p:nvPicPr>
          <p:cNvPr id="30" name="Picture 29">
            <a:extLst>
              <a:ext uri="{FF2B5EF4-FFF2-40B4-BE49-F238E27FC236}">
                <a16:creationId xmlns:a16="http://schemas.microsoft.com/office/drawing/2014/main" id="{F7EBC7BF-9DFC-FB0F-8AA1-93611CC4B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881232"/>
            <a:ext cx="2229594" cy="585612"/>
          </a:xfrm>
          <a:prstGeom prst="rect">
            <a:avLst/>
          </a:prstGeom>
        </p:spPr>
      </p:pic>
      <p:pic>
        <p:nvPicPr>
          <p:cNvPr id="31" name="Picture 30">
            <a:extLst>
              <a:ext uri="{FF2B5EF4-FFF2-40B4-BE49-F238E27FC236}">
                <a16:creationId xmlns:a16="http://schemas.microsoft.com/office/drawing/2014/main" id="{8742E0D5-8B86-1596-2672-8503D9AD2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033632"/>
            <a:ext cx="2229594" cy="585612"/>
          </a:xfrm>
          <a:prstGeom prst="rect">
            <a:avLst/>
          </a:prstGeom>
        </p:spPr>
      </p:pic>
      <p:pic>
        <p:nvPicPr>
          <p:cNvPr id="32" name="Picture 31">
            <a:extLst>
              <a:ext uri="{FF2B5EF4-FFF2-40B4-BE49-F238E27FC236}">
                <a16:creationId xmlns:a16="http://schemas.microsoft.com/office/drawing/2014/main" id="{8A4A93BE-A33C-CD4C-1946-70E10C296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3186032"/>
            <a:ext cx="2229594" cy="585612"/>
          </a:xfrm>
          <a:prstGeom prst="rect">
            <a:avLst/>
          </a:prstGeom>
        </p:spPr>
      </p:pic>
      <p:pic>
        <p:nvPicPr>
          <p:cNvPr id="33" name="Picture 32">
            <a:extLst>
              <a:ext uri="{FF2B5EF4-FFF2-40B4-BE49-F238E27FC236}">
                <a16:creationId xmlns:a16="http://schemas.microsoft.com/office/drawing/2014/main" id="{851671E0-664E-008B-EE19-45D9B61A4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2575196"/>
            <a:ext cx="2229594" cy="585612"/>
          </a:xfrm>
          <a:prstGeom prst="rect">
            <a:avLst/>
          </a:prstGeom>
        </p:spPr>
      </p:pic>
      <p:pic>
        <p:nvPicPr>
          <p:cNvPr id="34" name="Picture 33">
            <a:extLst>
              <a:ext uri="{FF2B5EF4-FFF2-40B4-BE49-F238E27FC236}">
                <a16:creationId xmlns:a16="http://schemas.microsoft.com/office/drawing/2014/main" id="{28AAC8FC-F9AF-1473-5BAE-7E9C60556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2727596"/>
            <a:ext cx="2229594" cy="585612"/>
          </a:xfrm>
          <a:prstGeom prst="rect">
            <a:avLst/>
          </a:prstGeom>
        </p:spPr>
      </p:pic>
      <p:pic>
        <p:nvPicPr>
          <p:cNvPr id="35" name="Picture 34">
            <a:extLst>
              <a:ext uri="{FF2B5EF4-FFF2-40B4-BE49-F238E27FC236}">
                <a16:creationId xmlns:a16="http://schemas.microsoft.com/office/drawing/2014/main" id="{C8792696-3895-CB15-2E00-CB065D771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2879996"/>
            <a:ext cx="2229594" cy="585612"/>
          </a:xfrm>
          <a:prstGeom prst="rect">
            <a:avLst/>
          </a:prstGeom>
        </p:spPr>
      </p:pic>
      <p:pic>
        <p:nvPicPr>
          <p:cNvPr id="36" name="Picture 35">
            <a:extLst>
              <a:ext uri="{FF2B5EF4-FFF2-40B4-BE49-F238E27FC236}">
                <a16:creationId xmlns:a16="http://schemas.microsoft.com/office/drawing/2014/main" id="{D318A38A-6434-4C78-BAD4-A2769E49C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032396"/>
            <a:ext cx="2229594" cy="585612"/>
          </a:xfrm>
          <a:prstGeom prst="rect">
            <a:avLst/>
          </a:prstGeom>
        </p:spPr>
      </p:pic>
      <p:pic>
        <p:nvPicPr>
          <p:cNvPr id="37" name="Picture 36">
            <a:extLst>
              <a:ext uri="{FF2B5EF4-FFF2-40B4-BE49-F238E27FC236}">
                <a16:creationId xmlns:a16="http://schemas.microsoft.com/office/drawing/2014/main" id="{1464757F-AE29-6DEF-8E73-18BBEC090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3184796"/>
            <a:ext cx="2229594" cy="585612"/>
          </a:xfrm>
          <a:prstGeom prst="rect">
            <a:avLst/>
          </a:prstGeom>
        </p:spPr>
      </p:pic>
      <p:sp>
        <p:nvSpPr>
          <p:cNvPr id="38" name="TextBox 37">
            <a:extLst>
              <a:ext uri="{FF2B5EF4-FFF2-40B4-BE49-F238E27FC236}">
                <a16:creationId xmlns:a16="http://schemas.microsoft.com/office/drawing/2014/main" id="{738F4FF7-5B25-D22F-DE97-A158329679CA}"/>
              </a:ext>
            </a:extLst>
          </p:cNvPr>
          <p:cNvSpPr txBox="1"/>
          <p:nvPr/>
        </p:nvSpPr>
        <p:spPr>
          <a:xfrm>
            <a:off x="1464709" y="853440"/>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292D65E4-8A5D-857D-7E3C-1E4F24FF7554}"/>
              </a:ext>
            </a:extLst>
          </p:cNvPr>
          <p:cNvSpPr txBox="1"/>
          <p:nvPr/>
        </p:nvSpPr>
        <p:spPr>
          <a:xfrm>
            <a:off x="4428977" y="911090"/>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DDEC8D76-66B1-E6AD-B4EF-BA07ABB23BE2}"/>
              </a:ext>
            </a:extLst>
          </p:cNvPr>
          <p:cNvSpPr txBox="1"/>
          <p:nvPr/>
        </p:nvSpPr>
        <p:spPr>
          <a:xfrm>
            <a:off x="1464709" y="2598661"/>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C6936EAD-EDE4-5E30-98E3-36656767188F}"/>
              </a:ext>
            </a:extLst>
          </p:cNvPr>
          <p:cNvSpPr txBox="1"/>
          <p:nvPr/>
        </p:nvSpPr>
        <p:spPr>
          <a:xfrm>
            <a:off x="4428977" y="2602833"/>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7F2CC146-432A-AD48-96F4-F456769E4A09}"/>
              </a:ext>
            </a:extLst>
          </p:cNvPr>
          <p:cNvSpPr txBox="1"/>
          <p:nvPr/>
        </p:nvSpPr>
        <p:spPr>
          <a:xfrm>
            <a:off x="2980825" y="3921221"/>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2C6F788F-F1B3-0261-A134-E99DB3170AA4}"/>
              </a:ext>
            </a:extLst>
          </p:cNvPr>
          <p:cNvSpPr txBox="1"/>
          <p:nvPr/>
        </p:nvSpPr>
        <p:spPr>
          <a:xfrm>
            <a:off x="8836255" y="831429"/>
            <a:ext cx="2124431" cy="369332"/>
          </a:xfrm>
          <a:prstGeom prst="rect">
            <a:avLst/>
          </a:prstGeom>
          <a:noFill/>
        </p:spPr>
        <p:txBody>
          <a:bodyPr wrap="square" rtlCol="0">
            <a:spAutoFit/>
          </a:bodyPr>
          <a:lstStyle/>
          <a:p>
            <a:pPr algn="ctr"/>
            <a:r>
              <a:rPr lang="en-US" dirty="0"/>
              <a:t>Feature Table</a:t>
            </a:r>
          </a:p>
        </p:txBody>
      </p:sp>
    </p:spTree>
    <p:extLst>
      <p:ext uri="{BB962C8B-B14F-4D97-AF65-F5344CB8AC3E}">
        <p14:creationId xmlns:p14="http://schemas.microsoft.com/office/powerpoint/2010/main" val="2322217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184C-5C9D-6E10-90F2-B5A05D3041C8}"/>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B00B014D-17D9-12BE-0800-495FF389A0B6}"/>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LC-MS Pre-Processing</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9494E20-27A3-E572-786D-A1C3D320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1185410"/>
            <a:ext cx="2229594" cy="585612"/>
          </a:xfrm>
          <a:prstGeom prst="rect">
            <a:avLst/>
          </a:prstGeom>
        </p:spPr>
      </p:pic>
      <p:pic>
        <p:nvPicPr>
          <p:cNvPr id="11" name="Picture 10">
            <a:extLst>
              <a:ext uri="{FF2B5EF4-FFF2-40B4-BE49-F238E27FC236}">
                <a16:creationId xmlns:a16="http://schemas.microsoft.com/office/drawing/2014/main" id="{BC7B67DA-59B1-7790-2067-A9161B04B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1337810"/>
            <a:ext cx="2229594" cy="585612"/>
          </a:xfrm>
          <a:prstGeom prst="rect">
            <a:avLst/>
          </a:prstGeom>
        </p:spPr>
      </p:pic>
      <p:pic>
        <p:nvPicPr>
          <p:cNvPr id="14" name="Picture 13">
            <a:extLst>
              <a:ext uri="{FF2B5EF4-FFF2-40B4-BE49-F238E27FC236}">
                <a16:creationId xmlns:a16="http://schemas.microsoft.com/office/drawing/2014/main" id="{59547952-D110-416F-AC41-E54FB585E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1490210"/>
            <a:ext cx="2229594" cy="585612"/>
          </a:xfrm>
          <a:prstGeom prst="rect">
            <a:avLst/>
          </a:prstGeom>
        </p:spPr>
      </p:pic>
      <p:pic>
        <p:nvPicPr>
          <p:cNvPr id="17" name="Picture 16">
            <a:extLst>
              <a:ext uri="{FF2B5EF4-FFF2-40B4-BE49-F238E27FC236}">
                <a16:creationId xmlns:a16="http://schemas.microsoft.com/office/drawing/2014/main" id="{3AC8FA40-D145-4CC4-9615-B1BB3C22D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1642610"/>
            <a:ext cx="2229594" cy="585612"/>
          </a:xfrm>
          <a:prstGeom prst="rect">
            <a:avLst/>
          </a:prstGeom>
        </p:spPr>
      </p:pic>
      <p:pic>
        <p:nvPicPr>
          <p:cNvPr id="18" name="Picture 17">
            <a:extLst>
              <a:ext uri="{FF2B5EF4-FFF2-40B4-BE49-F238E27FC236}">
                <a16:creationId xmlns:a16="http://schemas.microsoft.com/office/drawing/2014/main" id="{3BF31B2B-A55D-0C2B-3ED0-2573F7184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1795010"/>
            <a:ext cx="2229594" cy="585612"/>
          </a:xfrm>
          <a:prstGeom prst="rect">
            <a:avLst/>
          </a:prstGeom>
        </p:spPr>
      </p:pic>
      <p:sp>
        <p:nvSpPr>
          <p:cNvPr id="19" name="Right Arrow 18">
            <a:extLst>
              <a:ext uri="{FF2B5EF4-FFF2-40B4-BE49-F238E27FC236}">
                <a16:creationId xmlns:a16="http://schemas.microsoft.com/office/drawing/2014/main" id="{6F8FEE69-79DB-C179-B48B-776A104D5703}"/>
              </a:ext>
            </a:extLst>
          </p:cNvPr>
          <p:cNvSpPr/>
          <p:nvPr/>
        </p:nvSpPr>
        <p:spPr>
          <a:xfrm>
            <a:off x="6929564" y="2372559"/>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7F6F8DB-1539-94DE-CBBF-7DE850CD0927}"/>
              </a:ext>
            </a:extLst>
          </p:cNvPr>
          <p:cNvSpPr txBox="1"/>
          <p:nvPr/>
        </p:nvSpPr>
        <p:spPr>
          <a:xfrm>
            <a:off x="6766478" y="1762959"/>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6A2AE553-67C2-F873-2AFE-8E009751E8B0}"/>
              </a:ext>
            </a:extLst>
          </p:cNvPr>
          <p:cNvPicPr>
            <a:picLocks noChangeAspect="1"/>
          </p:cNvPicPr>
          <p:nvPr/>
        </p:nvPicPr>
        <p:blipFill>
          <a:blip r:embed="rId4"/>
          <a:stretch>
            <a:fillRect/>
          </a:stretch>
        </p:blipFill>
        <p:spPr>
          <a:xfrm>
            <a:off x="8470859" y="1214032"/>
            <a:ext cx="2855221" cy="2769257"/>
          </a:xfrm>
          <a:prstGeom prst="rect">
            <a:avLst/>
          </a:prstGeom>
        </p:spPr>
      </p:pic>
      <p:sp>
        <p:nvSpPr>
          <p:cNvPr id="22" name="TextBox 21">
            <a:extLst>
              <a:ext uri="{FF2B5EF4-FFF2-40B4-BE49-F238E27FC236}">
                <a16:creationId xmlns:a16="http://schemas.microsoft.com/office/drawing/2014/main" id="{9CBD6629-1958-F560-C3DA-903E1765892E}"/>
              </a:ext>
            </a:extLst>
          </p:cNvPr>
          <p:cNvSpPr txBox="1"/>
          <p:nvPr/>
        </p:nvSpPr>
        <p:spPr>
          <a:xfrm>
            <a:off x="2688723" y="4305384"/>
            <a:ext cx="7504648" cy="2308324"/>
          </a:xfrm>
          <a:prstGeom prst="rect">
            <a:avLst/>
          </a:prstGeom>
          <a:noFill/>
        </p:spPr>
        <p:txBody>
          <a:bodyPr wrap="square" rtlCol="0">
            <a:spAutoFit/>
          </a:bodyPr>
          <a:lstStyle/>
          <a:p>
            <a:r>
              <a:rPr lang="en-US" dirty="0"/>
              <a:t>Goals: </a:t>
            </a:r>
          </a:p>
          <a:p>
            <a:pPr marL="800100" lvl="1" indent="-342900">
              <a:buFont typeface="+mj-lt"/>
              <a:buAutoNum type="arabicPeriod"/>
            </a:pPr>
            <a:r>
              <a:rPr lang="en-US" dirty="0"/>
              <a:t>Identify regions of interest in acquisitions (feature) </a:t>
            </a:r>
          </a:p>
          <a:p>
            <a:pPr marL="800100" lvl="1" indent="-342900">
              <a:buFont typeface="+mj-lt"/>
              <a:buAutoNum type="arabicPeriod"/>
            </a:pPr>
            <a:r>
              <a:rPr lang="en-US" dirty="0"/>
              <a:t>Provide an estimate of that feature’s abundance per sample</a:t>
            </a:r>
          </a:p>
          <a:p>
            <a:pPr marL="800100" lvl="1" indent="-342900">
              <a:buFont typeface="+mj-lt"/>
              <a:buAutoNum type="arabicPeriod"/>
            </a:pPr>
            <a:endParaRPr lang="en-US" dirty="0"/>
          </a:p>
          <a:p>
            <a:r>
              <a:rPr lang="en-US" dirty="0"/>
              <a:t>Existing tools are:</a:t>
            </a:r>
          </a:p>
          <a:p>
            <a:pPr marL="800100" lvl="1" indent="-342900">
              <a:buFont typeface="+mj-lt"/>
              <a:buAutoNum type="arabicPeriod"/>
            </a:pPr>
            <a:r>
              <a:rPr lang="en-US" dirty="0"/>
              <a:t>Computationally expensive</a:t>
            </a:r>
          </a:p>
          <a:p>
            <a:pPr marL="800100" lvl="1" indent="-342900">
              <a:buFont typeface="+mj-lt"/>
              <a:buAutoNum type="arabicPeriod"/>
            </a:pPr>
            <a:r>
              <a:rPr lang="en-US" dirty="0"/>
              <a:t>Produce inconsistent features</a:t>
            </a:r>
          </a:p>
          <a:p>
            <a:pPr marL="800100" lvl="1" indent="-342900">
              <a:buFont typeface="+mj-lt"/>
              <a:buAutoNum type="arabicPeriod"/>
            </a:pPr>
            <a:r>
              <a:rPr lang="en-US" dirty="0"/>
              <a:t>Poorly align retention time and mass across samples</a:t>
            </a:r>
          </a:p>
        </p:txBody>
      </p:sp>
      <p:pic>
        <p:nvPicPr>
          <p:cNvPr id="23" name="Picture 22">
            <a:extLst>
              <a:ext uri="{FF2B5EF4-FFF2-40B4-BE49-F238E27FC236}">
                <a16:creationId xmlns:a16="http://schemas.microsoft.com/office/drawing/2014/main" id="{AC8C0760-0556-14AF-C021-13EA922AB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1200761"/>
            <a:ext cx="2229594" cy="585612"/>
          </a:xfrm>
          <a:prstGeom prst="rect">
            <a:avLst/>
          </a:prstGeom>
        </p:spPr>
      </p:pic>
      <p:pic>
        <p:nvPicPr>
          <p:cNvPr id="24" name="Picture 23">
            <a:extLst>
              <a:ext uri="{FF2B5EF4-FFF2-40B4-BE49-F238E27FC236}">
                <a16:creationId xmlns:a16="http://schemas.microsoft.com/office/drawing/2014/main" id="{9655C3DD-C6F0-342D-D8A1-9A477E894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1353161"/>
            <a:ext cx="2229594" cy="585612"/>
          </a:xfrm>
          <a:prstGeom prst="rect">
            <a:avLst/>
          </a:prstGeom>
        </p:spPr>
      </p:pic>
      <p:pic>
        <p:nvPicPr>
          <p:cNvPr id="25" name="Picture 24">
            <a:extLst>
              <a:ext uri="{FF2B5EF4-FFF2-40B4-BE49-F238E27FC236}">
                <a16:creationId xmlns:a16="http://schemas.microsoft.com/office/drawing/2014/main" id="{D528F2C4-BBCF-B412-F8EE-26AE10471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1505561"/>
            <a:ext cx="2229594" cy="585612"/>
          </a:xfrm>
          <a:prstGeom prst="rect">
            <a:avLst/>
          </a:prstGeom>
        </p:spPr>
      </p:pic>
      <p:pic>
        <p:nvPicPr>
          <p:cNvPr id="26" name="Picture 25">
            <a:extLst>
              <a:ext uri="{FF2B5EF4-FFF2-40B4-BE49-F238E27FC236}">
                <a16:creationId xmlns:a16="http://schemas.microsoft.com/office/drawing/2014/main" id="{6DF53685-5E32-FA7A-BBBA-8282A19AF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1657961"/>
            <a:ext cx="2229594" cy="585612"/>
          </a:xfrm>
          <a:prstGeom prst="rect">
            <a:avLst/>
          </a:prstGeom>
        </p:spPr>
      </p:pic>
      <p:pic>
        <p:nvPicPr>
          <p:cNvPr id="27" name="Picture 26">
            <a:extLst>
              <a:ext uri="{FF2B5EF4-FFF2-40B4-BE49-F238E27FC236}">
                <a16:creationId xmlns:a16="http://schemas.microsoft.com/office/drawing/2014/main" id="{8C03FB60-3D83-25A3-64E4-7E949DB65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1810361"/>
            <a:ext cx="2229594" cy="585612"/>
          </a:xfrm>
          <a:prstGeom prst="rect">
            <a:avLst/>
          </a:prstGeom>
        </p:spPr>
      </p:pic>
      <p:pic>
        <p:nvPicPr>
          <p:cNvPr id="28" name="Picture 27">
            <a:extLst>
              <a:ext uri="{FF2B5EF4-FFF2-40B4-BE49-F238E27FC236}">
                <a16:creationId xmlns:a16="http://schemas.microsoft.com/office/drawing/2014/main" id="{7AA1B373-266C-52E7-0AA8-4D3952BA9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576432"/>
            <a:ext cx="2229594" cy="585612"/>
          </a:xfrm>
          <a:prstGeom prst="rect">
            <a:avLst/>
          </a:prstGeom>
        </p:spPr>
      </p:pic>
      <p:pic>
        <p:nvPicPr>
          <p:cNvPr id="29" name="Picture 28">
            <a:extLst>
              <a:ext uri="{FF2B5EF4-FFF2-40B4-BE49-F238E27FC236}">
                <a16:creationId xmlns:a16="http://schemas.microsoft.com/office/drawing/2014/main" id="{487D48EB-0DB7-98C2-E753-9495D7AE6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728832"/>
            <a:ext cx="2229594" cy="585612"/>
          </a:xfrm>
          <a:prstGeom prst="rect">
            <a:avLst/>
          </a:prstGeom>
        </p:spPr>
      </p:pic>
      <p:pic>
        <p:nvPicPr>
          <p:cNvPr id="30" name="Picture 29">
            <a:extLst>
              <a:ext uri="{FF2B5EF4-FFF2-40B4-BE49-F238E27FC236}">
                <a16:creationId xmlns:a16="http://schemas.microsoft.com/office/drawing/2014/main" id="{6C1A20BF-AF00-4F5A-8EAE-5D50E795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881232"/>
            <a:ext cx="2229594" cy="585612"/>
          </a:xfrm>
          <a:prstGeom prst="rect">
            <a:avLst/>
          </a:prstGeom>
        </p:spPr>
      </p:pic>
      <p:pic>
        <p:nvPicPr>
          <p:cNvPr id="31" name="Picture 30">
            <a:extLst>
              <a:ext uri="{FF2B5EF4-FFF2-40B4-BE49-F238E27FC236}">
                <a16:creationId xmlns:a16="http://schemas.microsoft.com/office/drawing/2014/main" id="{16AD98C3-CDDF-E977-73F2-1461BD0C3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033632"/>
            <a:ext cx="2229594" cy="585612"/>
          </a:xfrm>
          <a:prstGeom prst="rect">
            <a:avLst/>
          </a:prstGeom>
        </p:spPr>
      </p:pic>
      <p:pic>
        <p:nvPicPr>
          <p:cNvPr id="32" name="Picture 31">
            <a:extLst>
              <a:ext uri="{FF2B5EF4-FFF2-40B4-BE49-F238E27FC236}">
                <a16:creationId xmlns:a16="http://schemas.microsoft.com/office/drawing/2014/main" id="{DA04E241-3E5F-9417-ED5E-27B6E4CD2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3186032"/>
            <a:ext cx="2229594" cy="585612"/>
          </a:xfrm>
          <a:prstGeom prst="rect">
            <a:avLst/>
          </a:prstGeom>
        </p:spPr>
      </p:pic>
      <p:pic>
        <p:nvPicPr>
          <p:cNvPr id="33" name="Picture 32">
            <a:extLst>
              <a:ext uri="{FF2B5EF4-FFF2-40B4-BE49-F238E27FC236}">
                <a16:creationId xmlns:a16="http://schemas.microsoft.com/office/drawing/2014/main" id="{142835CE-CC13-6B79-C977-DD743CEF2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2575196"/>
            <a:ext cx="2229594" cy="585612"/>
          </a:xfrm>
          <a:prstGeom prst="rect">
            <a:avLst/>
          </a:prstGeom>
        </p:spPr>
      </p:pic>
      <p:pic>
        <p:nvPicPr>
          <p:cNvPr id="34" name="Picture 33">
            <a:extLst>
              <a:ext uri="{FF2B5EF4-FFF2-40B4-BE49-F238E27FC236}">
                <a16:creationId xmlns:a16="http://schemas.microsoft.com/office/drawing/2014/main" id="{AEC50451-3E9C-B028-E15E-3FF1E1EC2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2727596"/>
            <a:ext cx="2229594" cy="585612"/>
          </a:xfrm>
          <a:prstGeom prst="rect">
            <a:avLst/>
          </a:prstGeom>
        </p:spPr>
      </p:pic>
      <p:pic>
        <p:nvPicPr>
          <p:cNvPr id="35" name="Picture 34">
            <a:extLst>
              <a:ext uri="{FF2B5EF4-FFF2-40B4-BE49-F238E27FC236}">
                <a16:creationId xmlns:a16="http://schemas.microsoft.com/office/drawing/2014/main" id="{6EF35270-28C2-D869-81D0-CBB3D4EDC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2879996"/>
            <a:ext cx="2229594" cy="585612"/>
          </a:xfrm>
          <a:prstGeom prst="rect">
            <a:avLst/>
          </a:prstGeom>
        </p:spPr>
      </p:pic>
      <p:pic>
        <p:nvPicPr>
          <p:cNvPr id="36" name="Picture 35">
            <a:extLst>
              <a:ext uri="{FF2B5EF4-FFF2-40B4-BE49-F238E27FC236}">
                <a16:creationId xmlns:a16="http://schemas.microsoft.com/office/drawing/2014/main" id="{A8F449CA-3B90-C45F-1066-A25788AE8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032396"/>
            <a:ext cx="2229594" cy="585612"/>
          </a:xfrm>
          <a:prstGeom prst="rect">
            <a:avLst/>
          </a:prstGeom>
        </p:spPr>
      </p:pic>
      <p:pic>
        <p:nvPicPr>
          <p:cNvPr id="37" name="Picture 36">
            <a:extLst>
              <a:ext uri="{FF2B5EF4-FFF2-40B4-BE49-F238E27FC236}">
                <a16:creationId xmlns:a16="http://schemas.microsoft.com/office/drawing/2014/main" id="{F8D0018D-391D-A612-4FD9-5C355A0BE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3184796"/>
            <a:ext cx="2229594" cy="585612"/>
          </a:xfrm>
          <a:prstGeom prst="rect">
            <a:avLst/>
          </a:prstGeom>
        </p:spPr>
      </p:pic>
      <p:sp>
        <p:nvSpPr>
          <p:cNvPr id="38" name="TextBox 37">
            <a:extLst>
              <a:ext uri="{FF2B5EF4-FFF2-40B4-BE49-F238E27FC236}">
                <a16:creationId xmlns:a16="http://schemas.microsoft.com/office/drawing/2014/main" id="{B6EBEC2B-C341-BCA6-04EC-5EBB0E49C384}"/>
              </a:ext>
            </a:extLst>
          </p:cNvPr>
          <p:cNvSpPr txBox="1"/>
          <p:nvPr/>
        </p:nvSpPr>
        <p:spPr>
          <a:xfrm>
            <a:off x="1464709" y="853440"/>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FCD206A6-278A-788D-C8ED-7BFDA2FECEB3}"/>
              </a:ext>
            </a:extLst>
          </p:cNvPr>
          <p:cNvSpPr txBox="1"/>
          <p:nvPr/>
        </p:nvSpPr>
        <p:spPr>
          <a:xfrm>
            <a:off x="4428977" y="911090"/>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CC0CC5C1-5950-D3AF-3E60-9A6563B779E9}"/>
              </a:ext>
            </a:extLst>
          </p:cNvPr>
          <p:cNvSpPr txBox="1"/>
          <p:nvPr/>
        </p:nvSpPr>
        <p:spPr>
          <a:xfrm>
            <a:off x="1464709" y="2598661"/>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F634D6EF-2F73-F4DF-D908-365F249F404E}"/>
              </a:ext>
            </a:extLst>
          </p:cNvPr>
          <p:cNvSpPr txBox="1"/>
          <p:nvPr/>
        </p:nvSpPr>
        <p:spPr>
          <a:xfrm>
            <a:off x="4428977" y="2602833"/>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160FB261-30B2-9A6C-D404-C8F304D5750C}"/>
              </a:ext>
            </a:extLst>
          </p:cNvPr>
          <p:cNvSpPr txBox="1"/>
          <p:nvPr/>
        </p:nvSpPr>
        <p:spPr>
          <a:xfrm>
            <a:off x="2980825" y="3921221"/>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D736CA67-00D2-092C-EFDC-5AA4E79DB1E6}"/>
              </a:ext>
            </a:extLst>
          </p:cNvPr>
          <p:cNvSpPr txBox="1"/>
          <p:nvPr/>
        </p:nvSpPr>
        <p:spPr>
          <a:xfrm>
            <a:off x="8836255" y="831429"/>
            <a:ext cx="2124431" cy="369332"/>
          </a:xfrm>
          <a:prstGeom prst="rect">
            <a:avLst/>
          </a:prstGeom>
          <a:noFill/>
        </p:spPr>
        <p:txBody>
          <a:bodyPr wrap="square" rtlCol="0">
            <a:spAutoFit/>
          </a:bodyPr>
          <a:lstStyle/>
          <a:p>
            <a:pPr algn="ctr"/>
            <a:r>
              <a:rPr lang="en-US" dirty="0"/>
              <a:t>Feature Table</a:t>
            </a:r>
          </a:p>
        </p:txBody>
      </p:sp>
    </p:spTree>
    <p:extLst>
      <p:ext uri="{BB962C8B-B14F-4D97-AF65-F5344CB8AC3E}">
        <p14:creationId xmlns:p14="http://schemas.microsoft.com/office/powerpoint/2010/main" val="2568328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C03-CBE3-EBF3-8534-B1AEAE08CD96}"/>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E0BFB112-B9AA-B1EC-4114-FFE5D17C84AD}"/>
              </a:ext>
            </a:extLst>
          </p:cNvPr>
          <p:cNvSpPr txBox="1">
            <a:spLocks/>
          </p:cNvSpPr>
          <p:nvPr/>
        </p:nvSpPr>
        <p:spPr>
          <a:xfrm>
            <a:off x="835573" y="-33537"/>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Reproducibility issues</a:t>
            </a:r>
            <a:r>
              <a:rPr lang="zh-CN" altLang="en-US" sz="2670" b="1" dirty="0">
                <a:latin typeface="Lato" panose="020F0502020204030203" pitchFamily="34" charset="0"/>
                <a:cs typeface="Lato" panose="020F0502020204030203" pitchFamily="34" charset="0"/>
              </a:rPr>
              <a:t> </a:t>
            </a:r>
            <a:r>
              <a:rPr lang="en-US" altLang="zh-CN" sz="2670" b="1" dirty="0">
                <a:latin typeface="Lato" panose="020F0502020204030203" pitchFamily="34" charset="0"/>
                <a:ea typeface="Lato" panose="020F0502020204030203" pitchFamily="34" charset="0"/>
                <a:cs typeface="Lato" panose="020F0502020204030203" pitchFamily="34" charset="0"/>
              </a:rPr>
              <a:t>in LC-MS metabolomics data processing</a:t>
            </a:r>
            <a:endParaRPr lang="en-US" sz="2670" b="1" dirty="0">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C39924AB-3BE2-6EBF-F613-6B430FAB3FC3}"/>
              </a:ext>
            </a:extLst>
          </p:cNvPr>
          <p:cNvGrpSpPr/>
          <p:nvPr/>
        </p:nvGrpSpPr>
        <p:grpSpPr>
          <a:xfrm>
            <a:off x="8363410" y="1630672"/>
            <a:ext cx="2777985" cy="1025817"/>
            <a:chOff x="399739" y="1472603"/>
            <a:chExt cx="2777985" cy="1025817"/>
          </a:xfrm>
        </p:grpSpPr>
        <p:sp>
          <p:nvSpPr>
            <p:cNvPr id="3" name="TextBox 2">
              <a:extLst>
                <a:ext uri="{FF2B5EF4-FFF2-40B4-BE49-F238E27FC236}">
                  <a16:creationId xmlns:a16="http://schemas.microsoft.com/office/drawing/2014/main" id="{3A6EF83D-232F-D660-B47A-3E4078A0C699}"/>
                </a:ext>
              </a:extLst>
            </p:cNvPr>
            <p:cNvSpPr txBox="1"/>
            <p:nvPr/>
          </p:nvSpPr>
          <p:spPr>
            <a:xfrm>
              <a:off x="399739" y="1705053"/>
              <a:ext cx="69672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XCMS </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10,901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features</a:t>
              </a:r>
            </a:p>
          </p:txBody>
        </p:sp>
        <p:sp>
          <p:nvSpPr>
            <p:cNvPr id="5" name="Oval 4">
              <a:extLst>
                <a:ext uri="{FF2B5EF4-FFF2-40B4-BE49-F238E27FC236}">
                  <a16:creationId xmlns:a16="http://schemas.microsoft.com/office/drawing/2014/main" id="{22C97835-BAD9-826A-E772-C66CD2FAE65F}"/>
                </a:ext>
              </a:extLst>
            </p:cNvPr>
            <p:cNvSpPr/>
            <p:nvPr/>
          </p:nvSpPr>
          <p:spPr>
            <a:xfrm>
              <a:off x="1057507" y="1791233"/>
              <a:ext cx="631093" cy="473973"/>
            </a:xfrm>
            <a:prstGeom prst="ellipse">
              <a:avLst/>
            </a:prstGeom>
            <a:solidFill>
              <a:srgbClr val="ED7D31">
                <a:lumMod val="75000"/>
                <a:alpha val="2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446619-345E-0DE8-CB1A-925A38A06DFC}"/>
                </a:ext>
              </a:extLst>
            </p:cNvPr>
            <p:cNvSpPr txBox="1"/>
            <p:nvPr/>
          </p:nvSpPr>
          <p:spPr>
            <a:xfrm>
              <a:off x="1241944" y="1889718"/>
              <a:ext cx="5373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6,186</a:t>
              </a:r>
            </a:p>
          </p:txBody>
        </p:sp>
        <p:sp>
          <p:nvSpPr>
            <p:cNvPr id="8" name="Oval 7">
              <a:extLst>
                <a:ext uri="{FF2B5EF4-FFF2-40B4-BE49-F238E27FC236}">
                  <a16:creationId xmlns:a16="http://schemas.microsoft.com/office/drawing/2014/main" id="{44C7EECA-E4D2-4C62-8132-9779EFBD60A0}"/>
                </a:ext>
              </a:extLst>
            </p:cNvPr>
            <p:cNvSpPr/>
            <p:nvPr/>
          </p:nvSpPr>
          <p:spPr>
            <a:xfrm>
              <a:off x="1298217" y="1472603"/>
              <a:ext cx="1091626" cy="1025817"/>
            </a:xfrm>
            <a:prstGeom prst="ellipse">
              <a:avLst/>
            </a:prstGeom>
            <a:solidFill>
              <a:srgbClr val="70AD47">
                <a:lumMod val="75000"/>
                <a:alpha val="2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3331E4-34E1-90A7-B5CC-8E9061DAF71F}"/>
                </a:ext>
              </a:extLst>
            </p:cNvPr>
            <p:cNvSpPr txBox="1"/>
            <p:nvPr/>
          </p:nvSpPr>
          <p:spPr>
            <a:xfrm>
              <a:off x="2473685" y="1705053"/>
              <a:ext cx="70403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MZmine</a:t>
              </a:r>
              <a:endParaRPr kumimoji="0" lang="en-US" sz="12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42,099</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features</a:t>
              </a:r>
            </a:p>
          </p:txBody>
        </p:sp>
      </p:grpSp>
      <p:pic>
        <p:nvPicPr>
          <p:cNvPr id="10" name="Picture 9">
            <a:extLst>
              <a:ext uri="{FF2B5EF4-FFF2-40B4-BE49-F238E27FC236}">
                <a16:creationId xmlns:a16="http://schemas.microsoft.com/office/drawing/2014/main" id="{A627EA48-484F-B114-EEF1-DFB2D3262F9E}"/>
              </a:ext>
            </a:extLst>
          </p:cNvPr>
          <p:cNvPicPr>
            <a:picLocks noChangeAspect="1"/>
          </p:cNvPicPr>
          <p:nvPr/>
        </p:nvPicPr>
        <p:blipFill>
          <a:blip r:embed="rId3"/>
          <a:stretch>
            <a:fillRect/>
          </a:stretch>
        </p:blipFill>
        <p:spPr>
          <a:xfrm>
            <a:off x="4684554" y="1112139"/>
            <a:ext cx="3043609" cy="3088700"/>
          </a:xfrm>
          <a:prstGeom prst="rect">
            <a:avLst/>
          </a:prstGeom>
        </p:spPr>
      </p:pic>
      <p:sp>
        <p:nvSpPr>
          <p:cNvPr id="12" name="Rectangle 11">
            <a:extLst>
              <a:ext uri="{FF2B5EF4-FFF2-40B4-BE49-F238E27FC236}">
                <a16:creationId xmlns:a16="http://schemas.microsoft.com/office/drawing/2014/main" id="{D11D5EC3-71FC-182C-ACCF-426FF4CF3039}"/>
              </a:ext>
            </a:extLst>
          </p:cNvPr>
          <p:cNvSpPr/>
          <p:nvPr/>
        </p:nvSpPr>
        <p:spPr>
          <a:xfrm>
            <a:off x="8711774" y="2940713"/>
            <a:ext cx="2619429" cy="830997"/>
          </a:xfrm>
          <a:prstGeom prst="rect">
            <a:avLst/>
          </a:prstGeom>
        </p:spPr>
        <p:txBody>
          <a:bodyPr wrap="square">
            <a:spAutoFit/>
          </a:bodyPr>
          <a:lstStyle/>
          <a:p>
            <a:r>
              <a:rPr lang="en-US" sz="1600" dirty="0">
                <a:solidFill>
                  <a:srgbClr val="000000"/>
                </a:solidFill>
                <a:latin typeface="Arial" charset="0"/>
                <a:ea typeface="Arial" charset="0"/>
              </a:rPr>
              <a:t>Li et al., (2023)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Nature Communications</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14(1), 4113. </a:t>
            </a:r>
            <a:endParaRPr lang="en-US" sz="1600" dirty="0"/>
          </a:p>
        </p:txBody>
      </p:sp>
      <p:sp>
        <p:nvSpPr>
          <p:cNvPr id="13" name="Rectangle 12">
            <a:extLst>
              <a:ext uri="{FF2B5EF4-FFF2-40B4-BE49-F238E27FC236}">
                <a16:creationId xmlns:a16="http://schemas.microsoft.com/office/drawing/2014/main" id="{5D38A17B-34CA-A85B-1E46-DC37239C279D}"/>
              </a:ext>
            </a:extLst>
          </p:cNvPr>
          <p:cNvSpPr/>
          <p:nvPr/>
        </p:nvSpPr>
        <p:spPr>
          <a:xfrm>
            <a:off x="1678622" y="4058655"/>
            <a:ext cx="2435869" cy="830997"/>
          </a:xfrm>
          <a:prstGeom prst="rect">
            <a:avLst/>
          </a:prstGeom>
        </p:spPr>
        <p:txBody>
          <a:bodyPr wrap="square">
            <a:spAutoFit/>
          </a:bodyPr>
          <a:lstStyle/>
          <a:p>
            <a:r>
              <a:rPr lang="en-US" sz="1600" dirty="0">
                <a:solidFill>
                  <a:srgbClr val="000000"/>
                </a:solidFill>
                <a:latin typeface="Arial" charset="0"/>
                <a:ea typeface="Arial" charset="0"/>
              </a:rPr>
              <a:t>Myers et al. (2017).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Analytical Chemistry</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89(17): 8689</a:t>
            </a:r>
            <a:endParaRPr lang="en-US" sz="1600" dirty="0"/>
          </a:p>
        </p:txBody>
      </p:sp>
      <p:sp>
        <p:nvSpPr>
          <p:cNvPr id="15" name="Rectangle 14">
            <a:extLst>
              <a:ext uri="{FF2B5EF4-FFF2-40B4-BE49-F238E27FC236}">
                <a16:creationId xmlns:a16="http://schemas.microsoft.com/office/drawing/2014/main" id="{FC7A509A-0092-6D2F-08EE-54884C17A4C0}"/>
              </a:ext>
            </a:extLst>
          </p:cNvPr>
          <p:cNvSpPr/>
          <p:nvPr/>
        </p:nvSpPr>
        <p:spPr>
          <a:xfrm>
            <a:off x="4813807" y="4200839"/>
            <a:ext cx="2785101" cy="830997"/>
          </a:xfrm>
          <a:prstGeom prst="rect">
            <a:avLst/>
          </a:prstGeom>
        </p:spPr>
        <p:txBody>
          <a:bodyPr wrap="square">
            <a:spAutoFit/>
          </a:bodyPr>
          <a:lstStyle/>
          <a:p>
            <a:r>
              <a:rPr lang="en-US" sz="1600" dirty="0" err="1">
                <a:latin typeface="Arial" charset="0"/>
                <a:ea typeface="Arial" charset="0"/>
                <a:cs typeface="Arial" charset="0"/>
              </a:rPr>
              <a:t>Delabriere</a:t>
            </a:r>
            <a:r>
              <a:rPr lang="en-US" sz="1600" dirty="0">
                <a:latin typeface="Arial" charset="0"/>
                <a:ea typeface="Arial" charset="0"/>
                <a:cs typeface="Arial" charset="0"/>
              </a:rPr>
              <a:t> et al., (2021). </a:t>
            </a:r>
            <a:br>
              <a:rPr lang="en-US" sz="1600" dirty="0">
                <a:latin typeface="Arial" charset="0"/>
                <a:ea typeface="Arial" charset="0"/>
                <a:cs typeface="Arial" charset="0"/>
              </a:rPr>
            </a:br>
            <a:r>
              <a:rPr lang="en-US" sz="1600" i="1" dirty="0">
                <a:latin typeface="Arial" charset="0"/>
                <a:ea typeface="Arial" charset="0"/>
                <a:cs typeface="Arial" charset="0"/>
              </a:rPr>
              <a:t>Analytical Chemistry</a:t>
            </a:r>
            <a:r>
              <a:rPr lang="en-US" sz="1600" dirty="0">
                <a:latin typeface="Arial" charset="0"/>
                <a:ea typeface="Arial" charset="0"/>
                <a:cs typeface="Arial" charset="0"/>
              </a:rPr>
              <a:t>, </a:t>
            </a:r>
            <a:br>
              <a:rPr lang="en-US" sz="1600" dirty="0">
                <a:latin typeface="Arial" charset="0"/>
                <a:ea typeface="Arial" charset="0"/>
                <a:cs typeface="Arial" charset="0"/>
              </a:rPr>
            </a:br>
            <a:r>
              <a:rPr lang="en-US" sz="1600" dirty="0">
                <a:latin typeface="Arial" charset="0"/>
                <a:ea typeface="Arial" charset="0"/>
                <a:cs typeface="Arial" charset="0"/>
              </a:rPr>
              <a:t>93(45):15024</a:t>
            </a:r>
          </a:p>
        </p:txBody>
      </p:sp>
      <p:pic>
        <p:nvPicPr>
          <p:cNvPr id="16" name="Picture 15">
            <a:extLst>
              <a:ext uri="{FF2B5EF4-FFF2-40B4-BE49-F238E27FC236}">
                <a16:creationId xmlns:a16="http://schemas.microsoft.com/office/drawing/2014/main" id="{D69247A7-0F7F-22CA-2D67-D86D1783966E}"/>
              </a:ext>
            </a:extLst>
          </p:cNvPr>
          <p:cNvPicPr>
            <a:picLocks noChangeAspect="1"/>
          </p:cNvPicPr>
          <p:nvPr/>
        </p:nvPicPr>
        <p:blipFill>
          <a:blip r:embed="rId4"/>
          <a:stretch>
            <a:fillRect/>
          </a:stretch>
        </p:blipFill>
        <p:spPr>
          <a:xfrm>
            <a:off x="1065785" y="1203064"/>
            <a:ext cx="2857500" cy="2387600"/>
          </a:xfrm>
          <a:prstGeom prst="rect">
            <a:avLst/>
          </a:prstGeom>
        </p:spPr>
      </p:pic>
    </p:spTree>
    <p:extLst>
      <p:ext uri="{BB962C8B-B14F-4D97-AF65-F5344CB8AC3E}">
        <p14:creationId xmlns:p14="http://schemas.microsoft.com/office/powerpoint/2010/main" val="3284817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0A88-2CC3-D3B2-F2DA-FBB5E852B76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3AA506B5-BE9A-364D-FCED-176A0855172F}"/>
              </a:ext>
            </a:extLst>
          </p:cNvPr>
          <p:cNvSpPr txBox="1">
            <a:spLocks/>
          </p:cNvSpPr>
          <p:nvPr/>
        </p:nvSpPr>
        <p:spPr>
          <a:xfrm>
            <a:off x="835573" y="-33537"/>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Top Four Reasons for Poor Reproducibility</a:t>
            </a:r>
          </a:p>
        </p:txBody>
      </p:sp>
      <p:sp>
        <p:nvSpPr>
          <p:cNvPr id="11" name="Content Placeholder 2">
            <a:extLst>
              <a:ext uri="{FF2B5EF4-FFF2-40B4-BE49-F238E27FC236}">
                <a16:creationId xmlns:a16="http://schemas.microsoft.com/office/drawing/2014/main" id="{B05BCEB5-684A-F7B5-7A7A-E88C3D0F58D4}"/>
              </a:ext>
            </a:extLst>
          </p:cNvPr>
          <p:cNvSpPr txBox="1">
            <a:spLocks/>
          </p:cNvSpPr>
          <p:nvPr/>
        </p:nvSpPr>
        <p:spPr>
          <a:xfrm>
            <a:off x="835573" y="816773"/>
            <a:ext cx="10533814" cy="4374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High rate of correspondence errors in large data </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Spurious number of low-quality peaks, </a:t>
            </a:r>
            <a:br>
              <a:rPr lang="en-US" sz="2800" dirty="0">
                <a:latin typeface="Lato" panose="020F0502020204030203" pitchFamily="34" charset="0"/>
                <a:ea typeface="Lato" panose="020F0502020204030203" pitchFamily="34" charset="0"/>
                <a:cs typeface="Lato" panose="020F0502020204030203" pitchFamily="34" charset="0"/>
              </a:rPr>
            </a:br>
            <a:r>
              <a:rPr lang="en-US" sz="2800" dirty="0">
                <a:latin typeface="Lato" panose="020F0502020204030203" pitchFamily="34" charset="0"/>
                <a:ea typeface="Lato" panose="020F0502020204030203" pitchFamily="34" charset="0"/>
                <a:cs typeface="Lato" panose="020F0502020204030203" pitchFamily="34" charset="0"/>
              </a:rPr>
              <a:t>confusion of sensitivity</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Peak detection not transparent enough</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Too many parameters, too dependent on local expertise</a:t>
            </a:r>
          </a:p>
        </p:txBody>
      </p:sp>
    </p:spTree>
    <p:extLst>
      <p:ext uri="{BB962C8B-B14F-4D97-AF65-F5344CB8AC3E}">
        <p14:creationId xmlns:p14="http://schemas.microsoft.com/office/powerpoint/2010/main" val="3592450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11384</TotalTime>
  <Words>2241</Words>
  <Application>Microsoft Macintosh PowerPoint</Application>
  <PresentationFormat>Widescreen</PresentationFormat>
  <Paragraphs>523</Paragraphs>
  <Slides>46</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Lato</vt:lpstr>
      <vt:lpstr>Office Theme</vt:lpstr>
      <vt:lpstr>pcpfm: A Python-centric pipeline for high-fidelity and high-performance LC-MS metabolomics data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Low-Quality Peaks Due to Low Mass Selectivity</vt:lpstr>
      <vt:lpstr>Many Low-Quality Peaks Due to Low Mass Selectivity</vt:lpstr>
      <vt:lpstr>Asari Leverages High Resolution Mass to Improve Data Quality</vt:lpstr>
      <vt:lpstr>Asari Leverages High Resolution Mass to Improve Data Quality</vt:lpstr>
      <vt:lpstr>Asari Leverages High Resolution Mass to Improve Data Quality</vt:lpstr>
      <vt:lpstr>Asari Leverages High Resolution Mass to Improve Data Quality</vt:lpstr>
      <vt:lpstr>Why Asari?</vt:lpstr>
      <vt:lpstr>Asari Improves Feature Quality and Computational Performance</vt:lpstr>
      <vt:lpstr>Asari Improves Feature Quality and Computational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Experiment QA/QC Example</vt:lpstr>
      <vt:lpstr>Large Experiment QA/QC Example</vt:lpstr>
      <vt:lpstr>Large Experiment QA/QC Example</vt:lpstr>
      <vt:lpstr>Large Experiment QA/QC Example</vt:lpstr>
      <vt:lpstr>Outlier and Annotation Example Results</vt:lpstr>
      <vt:lpstr>Example Workflow</vt:lpstr>
      <vt:lpstr>Example pcpfm Results</vt:lpstr>
      <vt:lpstr>Results Generated ~10 min after pcpfm</vt:lpstr>
      <vt:lpstr>PowerPoint Presentation</vt:lpstr>
      <vt:lpstr>PowerPoint Presentation</vt:lpstr>
      <vt:lpstr>Acknowledgements</vt:lpstr>
      <vt:lpstr>A comment on Metabolomics from 2009</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Python-centric pipeline for high-fidelity and high-performance LC-MS metabolomics data processing.</dc:title>
  <dc:creator>Joshua Mitchell</dc:creator>
  <cp:lastModifiedBy>Joshua Mitchell</cp:lastModifiedBy>
  <cp:revision>20</cp:revision>
  <dcterms:created xsi:type="dcterms:W3CDTF">2023-10-03T19:15:16Z</dcterms:created>
  <dcterms:modified xsi:type="dcterms:W3CDTF">2024-02-13T17:54:51Z</dcterms:modified>
</cp:coreProperties>
</file>